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  <p:sldMasterId id="2147483676" r:id="rId4"/>
    <p:sldMasterId id="2147483689" r:id="rId5"/>
    <p:sldMasterId id="2147483702" r:id="rId6"/>
    <p:sldMasterId id="2147483715" r:id="rId7"/>
    <p:sldMasterId id="2147483727" r:id="rId8"/>
  </p:sldMasterIdLst>
  <p:notesMasterIdLst>
    <p:notesMasterId r:id="rId10"/>
  </p:notesMasterIdLst>
  <p:handoutMasterIdLst>
    <p:handoutMasterId r:id="rId57"/>
  </p:handoutMasterIdLst>
  <p:sldIdLst>
    <p:sldId id="426" r:id="rId9"/>
    <p:sldId id="715" r:id="rId11"/>
    <p:sldId id="762" r:id="rId12"/>
    <p:sldId id="763" r:id="rId13"/>
    <p:sldId id="571" r:id="rId14"/>
    <p:sldId id="605" r:id="rId15"/>
    <p:sldId id="619" r:id="rId16"/>
    <p:sldId id="664" r:id="rId17"/>
    <p:sldId id="764" r:id="rId18"/>
    <p:sldId id="830" r:id="rId19"/>
    <p:sldId id="665" r:id="rId20"/>
    <p:sldId id="666" r:id="rId21"/>
    <p:sldId id="667" r:id="rId22"/>
    <p:sldId id="633" r:id="rId23"/>
    <p:sldId id="765" r:id="rId24"/>
    <p:sldId id="766" r:id="rId25"/>
    <p:sldId id="573" r:id="rId26"/>
    <p:sldId id="638" r:id="rId27"/>
    <p:sldId id="668" r:id="rId28"/>
    <p:sldId id="623" r:id="rId29"/>
    <p:sldId id="767" r:id="rId30"/>
    <p:sldId id="670" r:id="rId31"/>
    <p:sldId id="669" r:id="rId32"/>
    <p:sldId id="768" r:id="rId33"/>
    <p:sldId id="671" r:id="rId34"/>
    <p:sldId id="769" r:id="rId35"/>
    <p:sldId id="674" r:id="rId36"/>
    <p:sldId id="808" r:id="rId37"/>
    <p:sldId id="672" r:id="rId38"/>
    <p:sldId id="770" r:id="rId39"/>
    <p:sldId id="673" r:id="rId40"/>
    <p:sldId id="771" r:id="rId41"/>
    <p:sldId id="772" r:id="rId42"/>
    <p:sldId id="773" r:id="rId43"/>
    <p:sldId id="574" r:id="rId44"/>
    <p:sldId id="640" r:id="rId45"/>
    <p:sldId id="774" r:id="rId46"/>
    <p:sldId id="641" r:id="rId47"/>
    <p:sldId id="675" r:id="rId48"/>
    <p:sldId id="620" r:id="rId49"/>
    <p:sldId id="775" r:id="rId50"/>
    <p:sldId id="776" r:id="rId51"/>
    <p:sldId id="576" r:id="rId52"/>
    <p:sldId id="628" r:id="rId53"/>
    <p:sldId id="631" r:id="rId54"/>
    <p:sldId id="777" r:id="rId55"/>
    <p:sldId id="778" r:id="rId56"/>
  </p:sldIdLst>
  <p:sldSz cx="9144000" cy="6858000" type="screen4x3"/>
  <p:notesSz cx="6858000" cy="9144000"/>
  <p:custDataLst>
    <p:tags r:id="rId61"/>
  </p:custDataLst>
  <p:defaultTextStyle>
    <a:defPPr>
      <a:defRPr lang="en-US"/>
    </a:defPPr>
    <a:lvl1pPr marL="0" lvl="0" indent="0" algn="l" defTabSz="914400" rtl="0" eaLnBrk="1" fontAlgn="base" latinLnBrk="0" hangingPunct="1">
      <a:lnSpc>
        <a:spcPct val="100000"/>
      </a:lnSpc>
      <a:spcBef>
        <a:spcPct val="50000"/>
      </a:spcBef>
      <a:spcAft>
        <a:spcPct val="0"/>
      </a:spcAft>
      <a:buNone/>
      <a:defRPr sz="2400" b="0" i="0" u="none" kern="1200" baseline="0">
        <a:solidFill>
          <a:srgbClr val="010066"/>
        </a:solidFill>
        <a:latin typeface="Arial" panose="020B0604020202020204" pitchFamily="34" charset="0"/>
        <a:ea typeface="+mn-ea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50000"/>
      </a:spcBef>
      <a:spcAft>
        <a:spcPct val="0"/>
      </a:spcAft>
      <a:buNone/>
      <a:defRPr sz="2400" b="0" i="0" u="none" kern="1200" baseline="0">
        <a:solidFill>
          <a:srgbClr val="010066"/>
        </a:solidFill>
        <a:latin typeface="Arial" panose="020B0604020202020204" pitchFamily="34" charset="0"/>
        <a:ea typeface="+mn-ea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50000"/>
      </a:spcBef>
      <a:spcAft>
        <a:spcPct val="0"/>
      </a:spcAft>
      <a:buNone/>
      <a:defRPr sz="2400" b="0" i="0" u="none" kern="1200" baseline="0">
        <a:solidFill>
          <a:srgbClr val="010066"/>
        </a:solidFill>
        <a:latin typeface="Arial" panose="020B0604020202020204" pitchFamily="34" charset="0"/>
        <a:ea typeface="+mn-ea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50000"/>
      </a:spcBef>
      <a:spcAft>
        <a:spcPct val="0"/>
      </a:spcAft>
      <a:buNone/>
      <a:defRPr sz="2400" b="0" i="0" u="none" kern="1200" baseline="0">
        <a:solidFill>
          <a:srgbClr val="010066"/>
        </a:solidFill>
        <a:latin typeface="Arial" panose="020B0604020202020204" pitchFamily="34" charset="0"/>
        <a:ea typeface="+mn-ea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50000"/>
      </a:spcBef>
      <a:spcAft>
        <a:spcPct val="0"/>
      </a:spcAft>
      <a:buNone/>
      <a:defRPr sz="2400" b="0" i="0" u="none" kern="1200" baseline="0">
        <a:solidFill>
          <a:srgbClr val="010066"/>
        </a:solidFill>
        <a:latin typeface="Arial" panose="020B0604020202020204" pitchFamily="34" charset="0"/>
        <a:ea typeface="+mn-ea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50000"/>
      </a:spcBef>
      <a:spcAft>
        <a:spcPct val="0"/>
      </a:spcAft>
      <a:buNone/>
      <a:defRPr sz="2400" b="0" i="0" u="none" kern="1200" baseline="0">
        <a:solidFill>
          <a:srgbClr val="010066"/>
        </a:solidFill>
        <a:latin typeface="Arial" panose="020B0604020202020204" pitchFamily="34" charset="0"/>
        <a:ea typeface="+mn-ea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50000"/>
      </a:spcBef>
      <a:spcAft>
        <a:spcPct val="0"/>
      </a:spcAft>
      <a:buNone/>
      <a:defRPr sz="2400" b="0" i="0" u="none" kern="1200" baseline="0">
        <a:solidFill>
          <a:srgbClr val="010066"/>
        </a:solidFill>
        <a:latin typeface="Arial" panose="020B0604020202020204" pitchFamily="34" charset="0"/>
        <a:ea typeface="+mn-ea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50000"/>
      </a:spcBef>
      <a:spcAft>
        <a:spcPct val="0"/>
      </a:spcAft>
      <a:buNone/>
      <a:defRPr sz="2400" b="0" i="0" u="none" kern="1200" baseline="0">
        <a:solidFill>
          <a:srgbClr val="010066"/>
        </a:solidFill>
        <a:latin typeface="Arial" panose="020B0604020202020204" pitchFamily="34" charset="0"/>
        <a:ea typeface="+mn-ea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50000"/>
      </a:spcBef>
      <a:spcAft>
        <a:spcPct val="0"/>
      </a:spcAft>
      <a:buNone/>
      <a:defRPr sz="2400" b="0" i="0" u="none" kern="1200" baseline="0">
        <a:solidFill>
          <a:srgbClr val="010066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9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4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2FDB2607-1784-4EEB-B798-7EB5836EED8A}">
        <p14:showMediaCtrls xmlns:p14="http://schemas.microsoft.com/office/powerpoint/2010/main" val="1"/>
      </p:ext>
    </p:extLst>
  </p:showPr>
  <p:clrMru>
    <a:srgbClr val="6600CC"/>
    <a:srgbClr val="663300"/>
    <a:srgbClr val="010066"/>
    <a:srgbClr val="FFCCFF"/>
    <a:srgbClr val="B0F9B9"/>
    <a:srgbClr val="F7FBFF"/>
    <a:srgbClr val="D9ECFF"/>
    <a:srgbClr val="10BC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howOutlineIcons="0">
    <p:restoredLeft sz="16325"/>
    <p:restoredTop sz="77867"/>
  </p:normalViewPr>
  <p:slideViewPr>
    <p:cSldViewPr snapToGrid="0" showGuides="1">
      <p:cViewPr>
        <p:scale>
          <a:sx n="75" d="100"/>
          <a:sy n="75" d="100"/>
        </p:scale>
        <p:origin x="-906" y="-192"/>
      </p:cViewPr>
      <p:guideLst>
        <p:guide orient="horz" pos="2229"/>
        <p:guide pos="2880"/>
        <p:guide pos="4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1" Type="http://schemas.openxmlformats.org/officeDocument/2006/relationships/tags" Target="tags/tag4.xml"/><Relationship Id="rId60" Type="http://schemas.openxmlformats.org/officeDocument/2006/relationships/tableStyles" Target="tableStyles.xml"/><Relationship Id="rId6" Type="http://schemas.openxmlformats.org/officeDocument/2006/relationships/slideMaster" Target="slideMasters/slideMaster5.xml"/><Relationship Id="rId59" Type="http://schemas.openxmlformats.org/officeDocument/2006/relationships/viewProps" Target="viewProps.xml"/><Relationship Id="rId58" Type="http://schemas.openxmlformats.org/officeDocument/2006/relationships/presProps" Target="presProps.xml"/><Relationship Id="rId57" Type="http://schemas.openxmlformats.org/officeDocument/2006/relationships/handoutMaster" Target="handoutMasters/handoutMaster1.xml"/><Relationship Id="rId56" Type="http://schemas.openxmlformats.org/officeDocument/2006/relationships/slide" Target="slides/slide47.xml"/><Relationship Id="rId55" Type="http://schemas.openxmlformats.org/officeDocument/2006/relationships/slide" Target="slides/slide46.xml"/><Relationship Id="rId54" Type="http://schemas.openxmlformats.org/officeDocument/2006/relationships/slide" Target="slides/slide45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0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0" Type="http://schemas.openxmlformats.org/officeDocument/2006/relationships/slide" Target="slides/slide31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0" Type="http://schemas.openxmlformats.org/officeDocument/2006/relationships/slide" Target="slides/slide11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1" Type="http://schemas.openxmlformats.org/officeDocument/2006/relationships/slide" Target="slides/slide2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5235" name="日期占位符 95234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fontAlgn="base"/>
            <a:endParaRPr lang="en-GB" altLang="zh-CN" sz="1200" strike="noStrike" noProof="1" dirty="0"/>
          </a:p>
        </p:txBody>
      </p:sp>
      <p:sp>
        <p:nvSpPr>
          <p:cNvPr id="95237" name="灯片编号占位符 95236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fontAlgn="base"/>
            <a:fld id="{9A0DB2DC-4C9A-4742-B13C-FB6460FD3503}" type="slidenum">
              <a:rPr lang="en-GB" altLang="zh-CN" sz="1200" b="1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zh-CN" sz="1200" b="1" strike="noStrike" noProof="1" dirty="0"/>
          </a:p>
        </p:txBody>
      </p:sp>
      <p:sp>
        <p:nvSpPr>
          <p:cNvPr id="95238" name="页眉占位符 95237"/>
          <p:cNvSpPr>
            <a:spLocks noGrp="1"/>
          </p:cNvSpPr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ctr" eaLnBrk="0" fontAlgn="base" hangingPunct="0"/>
            <a:r>
              <a:rPr lang="en-GB" altLang="zh-CN" sz="1200" b="1" strike="noStrike" noProof="1">
                <a:latin typeface="Arial" panose="020B0604020202020204" pitchFamily="34" charset="0"/>
                <a:ea typeface="+mn-ea"/>
                <a:cs typeface="+mn-cs"/>
              </a:rPr>
              <a:t>Boardworks AS Biology </a:t>
            </a:r>
            <a:endParaRPr lang="en-GB" altLang="zh-CN" sz="1200" b="1" strike="noStrike" noProof="1"/>
          </a:p>
          <a:p>
            <a:pPr lvl="0" algn="ctr" eaLnBrk="0" fontAlgn="base" hangingPunct="0"/>
            <a:r>
              <a:rPr lang="en-GB" altLang="zh-CN" sz="1200" b="1" strike="noStrike" noProof="1">
                <a:latin typeface="Arial" panose="020B0604020202020204" pitchFamily="34" charset="0"/>
                <a:ea typeface="+mn-ea"/>
                <a:cs typeface="+mn-cs"/>
              </a:rPr>
              <a:t>Transport Across Membranes</a:t>
            </a:r>
            <a:endParaRPr lang="en-GB" altLang="zh-CN" sz="1200" b="1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7587" name="日期占位符 67586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fontAlgn="base"/>
            <a:endParaRPr lang="en-GB" altLang="zh-CN" sz="1200" strike="noStrike" noProof="1" dirty="0"/>
          </a:p>
        </p:txBody>
      </p:sp>
      <p:sp>
        <p:nvSpPr>
          <p:cNvPr id="12291" name="幻灯片图像占位符 67587"/>
          <p:cNvSpPr>
            <a:spLocks noRo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2292" name="文本占位符 67588"/>
          <p:cNvSpPr>
            <a:spLocks noGrp="1"/>
          </p:cNvSpPr>
          <p:nvPr>
            <p:ph type="body" sz="quarter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en-GB" altLang="zh-CN" dirty="0"/>
              <a:t>Click to edit Master text styles</a:t>
            </a:r>
            <a:endParaRPr lang="en-GB" altLang="zh-CN" dirty="0"/>
          </a:p>
          <a:p>
            <a:pPr lvl="1"/>
            <a:r>
              <a:rPr lang="en-GB" altLang="zh-CN" dirty="0"/>
              <a:t>Second level</a:t>
            </a:r>
            <a:endParaRPr lang="en-GB" altLang="zh-CN" dirty="0"/>
          </a:p>
          <a:p>
            <a:pPr lvl="2"/>
            <a:r>
              <a:rPr lang="en-GB" altLang="zh-CN" dirty="0"/>
              <a:t>Third level</a:t>
            </a:r>
            <a:endParaRPr lang="en-GB" altLang="zh-CN" dirty="0"/>
          </a:p>
          <a:p>
            <a:pPr lvl="3"/>
            <a:r>
              <a:rPr lang="en-GB" altLang="zh-CN" dirty="0"/>
              <a:t>Fourth level</a:t>
            </a:r>
            <a:endParaRPr lang="en-GB" altLang="zh-CN" dirty="0"/>
          </a:p>
          <a:p>
            <a:pPr lvl="4"/>
            <a:r>
              <a:rPr lang="en-GB" altLang="zh-CN" dirty="0"/>
              <a:t>Fifth level</a:t>
            </a:r>
            <a:endParaRPr lang="en-GB" altLang="zh-CN" dirty="0"/>
          </a:p>
        </p:txBody>
      </p:sp>
      <p:sp>
        <p:nvSpPr>
          <p:cNvPr id="67591" name="灯片编号占位符 67590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fontAlgn="base"/>
            <a:fld id="{9A0DB2DC-4C9A-4742-B13C-FB6460FD3503}" type="slidenum">
              <a:rPr lang="en-GB" altLang="zh-CN" sz="1200" b="1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zh-CN" sz="1200" b="1" strike="noStrike" noProof="1" dirty="0"/>
          </a:p>
        </p:txBody>
      </p:sp>
      <p:sp>
        <p:nvSpPr>
          <p:cNvPr id="67594" name="页眉占位符 67593"/>
          <p:cNvSpPr>
            <a:spLocks noGrp="1"/>
          </p:cNvSpPr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ctr" eaLnBrk="0" fontAlgn="base" hangingPunct="0"/>
            <a:r>
              <a:rPr lang="en-GB" altLang="zh-CN" sz="1200" b="1" strike="noStrike" noProof="1">
                <a:latin typeface="Arial" panose="020B0604020202020204" pitchFamily="34" charset="0"/>
                <a:ea typeface="+mn-ea"/>
                <a:cs typeface="+mn-cs"/>
              </a:rPr>
              <a:t>Boardworks AS Biology </a:t>
            </a:r>
            <a:endParaRPr lang="en-GB" altLang="zh-CN" sz="1200" b="1" strike="noStrike" noProof="1"/>
          </a:p>
          <a:p>
            <a:pPr lvl="0" algn="ctr" eaLnBrk="0" fontAlgn="base" hangingPunct="0"/>
            <a:r>
              <a:rPr lang="en-GB" altLang="zh-CN" sz="1200" b="1" strike="noStrike" noProof="1">
                <a:latin typeface="Arial" panose="020B0604020202020204" pitchFamily="34" charset="0"/>
                <a:ea typeface="+mn-ea"/>
                <a:cs typeface="+mn-cs"/>
              </a:rPr>
              <a:t>Transport Across Membranes</a:t>
            </a:r>
            <a:endParaRPr lang="en-GB" altLang="zh-CN" sz="1200" b="1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lvl="0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>
                <a:solidFill>
                  <a:schemeClr val="tx1"/>
                </a:solidFill>
                <a:latin typeface="Arial" panose="020B0604020202020204" pitchFamily="34" charset="0"/>
              </a:rPr>
            </a:fld>
            <a:endParaRPr lang="en-GB" altLang="zh-CN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4338" name="页眉占位符 2"/>
          <p:cNvSpPr/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>
                <a:solidFill>
                  <a:schemeClr val="tx1"/>
                </a:solidFill>
                <a:latin typeface="Arial" panose="020B0604020202020204" pitchFamily="34" charset="0"/>
              </a:rPr>
              <a:t>Boardworks AS Biology </a:t>
            </a:r>
            <a:endParaRPr lang="en-GB" altLang="zh-CN" sz="1200" b="1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algn="ctr" eaLnBrk="0" hangingPunct="0"/>
            <a:r>
              <a:rPr lang="en-GB" altLang="zh-CN" sz="1200" b="1">
                <a:solidFill>
                  <a:schemeClr val="tx1"/>
                </a:solidFill>
                <a:latin typeface="Arial" panose="020B0604020202020204" pitchFamily="34" charset="0"/>
              </a:rPr>
              <a:t>Transport Across Membranes</a:t>
            </a:r>
            <a:endParaRPr lang="en-GB" altLang="zh-CN" sz="1200" b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4339" name="幻灯片图像占位符 401409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4340" name="文本占位符 401410"/>
          <p:cNvSpPr>
            <a:spLocks noGrp="1"/>
          </p:cNvSpPr>
          <p:nvPr>
            <p:ph type="body"/>
          </p:nvPr>
        </p:nvSpPr>
        <p:spPr>
          <a:xfrm>
            <a:off x="914400" y="4343400"/>
            <a:ext cx="5337175" cy="4114800"/>
          </a:xfrm>
        </p:spPr>
        <p:txBody>
          <a:bodyPr anchor="t" anchorCtr="0"/>
          <a:p>
            <a:pPr marL="92075" lvl="0" indent="-92075"/>
            <a:endParaRPr lang="en-GB" altLang="x-none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29698" name="页眉占位符 2"/>
          <p:cNvSpPr/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Transport Across Membranes</a:t>
            </a:r>
            <a:endParaRPr lang="en-GB" altLang="zh-CN" sz="1200" b="1"/>
          </a:p>
        </p:txBody>
      </p:sp>
      <p:sp>
        <p:nvSpPr>
          <p:cNvPr id="29699" name="幻灯片图像占位符 1074177"/>
          <p:cNvSpPr>
            <a:spLocks noRot="1" noTextEdit="1"/>
          </p:cNvSpPr>
          <p:nvPr>
            <p:ph type="sldImg"/>
          </p:nvPr>
        </p:nvSpPr>
        <p:spPr/>
      </p:sp>
      <p:sp>
        <p:nvSpPr>
          <p:cNvPr id="29700" name="文本占位符 1074178"/>
          <p:cNvSpPr>
            <a:spLocks noGrp="1"/>
          </p:cNvSpPr>
          <p:nvPr>
            <p:ph type="body"/>
          </p:nvPr>
        </p:nvSpPr>
        <p:spPr/>
        <p:txBody>
          <a:bodyPr anchor="t" anchorCtr="0"/>
          <a:p>
            <a:pPr lvl="0"/>
            <a:r>
              <a:rPr lang="en-GB" altLang="zh-CN" b="1"/>
              <a:t>Teacher notes</a:t>
            </a:r>
            <a:endParaRPr lang="en-GB" altLang="zh-CN" b="1"/>
          </a:p>
          <a:p>
            <a:pPr lvl="0"/>
            <a:r>
              <a:rPr lang="en-GB" altLang="zh-CN"/>
              <a:t>See the ‘</a:t>
            </a:r>
            <a:r>
              <a:rPr lang="en-GB" altLang="zh-CN" b="1"/>
              <a:t>Gas Exchange</a:t>
            </a:r>
            <a:r>
              <a:rPr lang="en-GB" altLang="zh-CN"/>
              <a:t>’ presentation for more information about adaptations of the lungs and other exchange systems for diffusion.</a:t>
            </a:r>
            <a:endParaRPr lang="en-GB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幻灯片图像占位符 1"/>
          <p:cNvSpPr>
            <a:spLocks noRot="1" noTextEdi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1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35842" name="页眉占位符 2"/>
          <p:cNvSpPr/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Transport Across Membranes</a:t>
            </a:r>
            <a:endParaRPr lang="en-GB" altLang="zh-CN" sz="1200" b="1"/>
          </a:p>
        </p:txBody>
      </p:sp>
      <p:sp>
        <p:nvSpPr>
          <p:cNvPr id="35843" name="幻灯片图像占位符 1070081"/>
          <p:cNvSpPr>
            <a:spLocks noRot="1" noTextEdit="1"/>
          </p:cNvSpPr>
          <p:nvPr>
            <p:ph type="sldImg"/>
          </p:nvPr>
        </p:nvSpPr>
        <p:spPr/>
      </p:sp>
      <p:sp>
        <p:nvSpPr>
          <p:cNvPr id="35844" name="文本占位符 1070082"/>
          <p:cNvSpPr>
            <a:spLocks noGrp="1"/>
          </p:cNvSpPr>
          <p:nvPr>
            <p:ph type="body"/>
          </p:nvPr>
        </p:nvSpPr>
        <p:spPr/>
        <p:txBody>
          <a:bodyPr anchor="t" anchorCtr="0"/>
          <a:p>
            <a:pPr lvl="0"/>
            <a:endParaRPr lang="en-GB" altLang="x-none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89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37890" name="页眉占位符 2"/>
          <p:cNvSpPr/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Transport Across Membranes</a:t>
            </a:r>
            <a:endParaRPr lang="en-GB" altLang="zh-CN" sz="1200" b="1"/>
          </a:p>
        </p:txBody>
      </p:sp>
      <p:sp>
        <p:nvSpPr>
          <p:cNvPr id="37891" name="幻灯片图像占位符 955393"/>
          <p:cNvSpPr>
            <a:spLocks noRot="1" noTextEdit="1"/>
          </p:cNvSpPr>
          <p:nvPr>
            <p:ph type="sldImg"/>
          </p:nvPr>
        </p:nvSpPr>
        <p:spPr/>
      </p:sp>
      <p:sp>
        <p:nvSpPr>
          <p:cNvPr id="37892" name="文本占位符 955394"/>
          <p:cNvSpPr>
            <a:spLocks noGrp="1"/>
          </p:cNvSpPr>
          <p:nvPr>
            <p:ph type="body"/>
          </p:nvPr>
        </p:nvSpPr>
        <p:spPr/>
        <p:txBody>
          <a:bodyPr anchor="t" anchorCtr="0"/>
          <a:p>
            <a:pPr lvl="0"/>
            <a:r>
              <a:rPr lang="en-GB" altLang="zh-CN" b="1"/>
              <a:t>Teacher notes</a:t>
            </a:r>
            <a:endParaRPr lang="en-GB" altLang="zh-CN" b="1"/>
          </a:p>
          <a:p>
            <a:pPr lvl="0"/>
            <a:r>
              <a:rPr lang="en-GB" altLang="zh-CN"/>
              <a:t>Ions travel down an electrochemical gradient, rather than a concentration gradient.</a:t>
            </a:r>
            <a:endParaRPr lang="en-GB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7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>
                <a:solidFill>
                  <a:schemeClr val="tx1"/>
                </a:solidFill>
                <a:latin typeface="Arial" panose="020B0604020202020204" pitchFamily="34" charset="0"/>
              </a:rPr>
            </a:fld>
            <a:endParaRPr lang="en-GB" altLang="zh-CN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9938" name="页眉占位符 2"/>
          <p:cNvSpPr/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>
                <a:solidFill>
                  <a:schemeClr val="tx1"/>
                </a:solidFill>
                <a:latin typeface="Arial" panose="020B0604020202020204" pitchFamily="34" charset="0"/>
              </a:rPr>
              <a:t>Boardworks AS Biology </a:t>
            </a:r>
            <a:endParaRPr lang="en-GB" altLang="zh-CN" sz="1200" b="1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algn="ctr" eaLnBrk="0" hangingPunct="0"/>
            <a:r>
              <a:rPr lang="en-GB" altLang="zh-CN" sz="1200" b="1">
                <a:solidFill>
                  <a:schemeClr val="tx1"/>
                </a:solidFill>
                <a:latin typeface="Arial" panose="020B0604020202020204" pitchFamily="34" charset="0"/>
              </a:rPr>
              <a:t>Transport Across Membranes</a:t>
            </a:r>
            <a:endParaRPr lang="en-GB" altLang="zh-CN" sz="1200" b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9939" name="幻灯片图像占位符 1029121"/>
          <p:cNvSpPr>
            <a:spLocks noRot="1" noTextEdit="1"/>
          </p:cNvSpPr>
          <p:nvPr>
            <p:ph type="sldImg"/>
          </p:nvPr>
        </p:nvSpPr>
        <p:spPr/>
      </p:sp>
      <p:sp>
        <p:nvSpPr>
          <p:cNvPr id="39940" name="文本占位符 1029122"/>
          <p:cNvSpPr>
            <a:spLocks noGrp="1"/>
          </p:cNvSpPr>
          <p:nvPr>
            <p:ph type="body"/>
          </p:nvPr>
        </p:nvSpPr>
        <p:spPr/>
        <p:txBody>
          <a:bodyPr anchor="t" anchorCtr="0"/>
          <a:p>
            <a:pPr lvl="0"/>
            <a:endParaRPr lang="en-GB" altLang="x-none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5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>
                <a:solidFill>
                  <a:schemeClr val="tx1"/>
                </a:solidFill>
                <a:latin typeface="Arial" panose="020B0604020202020204" pitchFamily="34" charset="0"/>
              </a:rPr>
            </a:fld>
            <a:endParaRPr lang="en-GB" altLang="zh-CN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1986" name="页眉占位符 2"/>
          <p:cNvSpPr/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>
                <a:solidFill>
                  <a:schemeClr val="tx1"/>
                </a:solidFill>
                <a:latin typeface="Arial" panose="020B0604020202020204" pitchFamily="34" charset="0"/>
              </a:rPr>
              <a:t>Boardworks AS Biology </a:t>
            </a:r>
            <a:endParaRPr lang="en-GB" altLang="zh-CN" sz="1200" b="1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algn="ctr" eaLnBrk="0" hangingPunct="0"/>
            <a:r>
              <a:rPr lang="en-GB" altLang="zh-CN" sz="1200" b="1">
                <a:solidFill>
                  <a:schemeClr val="tx1"/>
                </a:solidFill>
                <a:latin typeface="Arial" panose="020B0604020202020204" pitchFamily="34" charset="0"/>
              </a:rPr>
              <a:t>Transport Across Membranes</a:t>
            </a:r>
            <a:endParaRPr lang="en-GB" altLang="zh-CN" sz="1200" b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1987" name="幻灯片图像占位符 930817"/>
          <p:cNvSpPr>
            <a:spLocks noRot="1" noTextEdit="1"/>
          </p:cNvSpPr>
          <p:nvPr>
            <p:ph type="sldImg"/>
          </p:nvPr>
        </p:nvSpPr>
        <p:spPr/>
      </p:sp>
      <p:sp>
        <p:nvSpPr>
          <p:cNvPr id="41988" name="文本占位符 930818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</p:spPr>
        <p:txBody>
          <a:bodyPr anchor="t" anchorCtr="0"/>
          <a:p>
            <a:pPr lvl="0"/>
            <a:r>
              <a:rPr lang="en-GB" altLang="zh-CN" b="1"/>
              <a:t>Teacher notes</a:t>
            </a:r>
            <a:endParaRPr lang="en-GB" altLang="zh-CN" b="1"/>
          </a:p>
          <a:p>
            <a:pPr lvl="0"/>
            <a:r>
              <a:rPr lang="en-GB" altLang="zh-CN"/>
              <a:t>In ‘Slide Show’ mode, click the name of a section to jump straight to that slide.</a:t>
            </a:r>
            <a:endParaRPr lang="en-GB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3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44034" name="页眉占位符 2"/>
          <p:cNvSpPr/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Transport Across Membranes</a:t>
            </a:r>
            <a:endParaRPr lang="en-GB" altLang="zh-CN" sz="1200" b="1"/>
          </a:p>
        </p:txBody>
      </p:sp>
      <p:sp>
        <p:nvSpPr>
          <p:cNvPr id="44035" name="幻灯片图像占位符 1080321"/>
          <p:cNvSpPr>
            <a:spLocks noRot="1" noTextEdit="1"/>
          </p:cNvSpPr>
          <p:nvPr>
            <p:ph type="sldImg"/>
          </p:nvPr>
        </p:nvSpPr>
        <p:spPr/>
      </p:sp>
      <p:sp>
        <p:nvSpPr>
          <p:cNvPr id="44036" name="文本占位符 1080322"/>
          <p:cNvSpPr>
            <a:spLocks noGrp="1"/>
          </p:cNvSpPr>
          <p:nvPr>
            <p:ph type="body"/>
          </p:nvPr>
        </p:nvSpPr>
        <p:spPr/>
        <p:txBody>
          <a:bodyPr anchor="t" anchorCtr="0"/>
          <a:p>
            <a:pPr lvl="0"/>
            <a:r>
              <a:rPr lang="en-GB" altLang="zh-CN" b="1"/>
              <a:t>Teacher notes</a:t>
            </a:r>
            <a:endParaRPr lang="en-GB" altLang="zh-CN" b="1"/>
          </a:p>
          <a:p>
            <a:pPr lvl="0"/>
            <a:r>
              <a:rPr lang="en-GB" altLang="zh-CN"/>
              <a:t>When discussing osmosis, a partially-permeable membrane is one that is permeable to water molecules but not larger solute molecules.</a:t>
            </a:r>
            <a:endParaRPr lang="en-GB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1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46082" name="页眉占位符 2"/>
          <p:cNvSpPr/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/>
              <a:t>Boardworks GCSE Additional Science: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Movement In and Out of Cells</a:t>
            </a:r>
            <a:endParaRPr lang="en-GB" altLang="zh-CN" sz="1200" b="1"/>
          </a:p>
        </p:txBody>
      </p:sp>
      <p:sp>
        <p:nvSpPr>
          <p:cNvPr id="46083" name="幻灯片图像占位符 1020929"/>
          <p:cNvSpPr>
            <a:spLocks noRot="1" noTextEdi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129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48130" name="页眉占位符 2"/>
          <p:cNvSpPr/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Transport Across Membranes</a:t>
            </a:r>
            <a:endParaRPr lang="en-GB" altLang="zh-CN" sz="1200" b="1"/>
          </a:p>
        </p:txBody>
      </p:sp>
      <p:sp>
        <p:nvSpPr>
          <p:cNvPr id="48131" name="幻灯片图像占位符 1031169"/>
          <p:cNvSpPr>
            <a:spLocks noRot="1" noTextEdit="1"/>
          </p:cNvSpPr>
          <p:nvPr>
            <p:ph type="sldImg"/>
          </p:nvPr>
        </p:nvSpPr>
        <p:spPr/>
      </p:sp>
      <p:sp>
        <p:nvSpPr>
          <p:cNvPr id="48132" name="文本占位符 1031170"/>
          <p:cNvSpPr>
            <a:spLocks noGrp="1"/>
          </p:cNvSpPr>
          <p:nvPr>
            <p:ph type="body"/>
          </p:nvPr>
        </p:nvSpPr>
        <p:spPr/>
        <p:txBody>
          <a:bodyPr anchor="t" anchorCtr="0"/>
          <a:p>
            <a:pPr lvl="0"/>
            <a:endParaRPr lang="en-GB" altLang="x-none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7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50178" name="页眉占位符 2"/>
          <p:cNvSpPr/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Transport Across Membranes</a:t>
            </a:r>
            <a:endParaRPr lang="en-GB" altLang="zh-CN" sz="1200" b="1"/>
          </a:p>
        </p:txBody>
      </p:sp>
      <p:sp>
        <p:nvSpPr>
          <p:cNvPr id="50179" name="幻灯片图像占位符 1016833"/>
          <p:cNvSpPr>
            <a:spLocks noRot="1" noTextEdit="1"/>
          </p:cNvSpPr>
          <p:nvPr>
            <p:ph type="sldImg"/>
          </p:nvPr>
        </p:nvSpPr>
        <p:spPr/>
      </p:sp>
      <p:sp>
        <p:nvSpPr>
          <p:cNvPr id="50180" name="文本占位符 1016834"/>
          <p:cNvSpPr>
            <a:spLocks noGrp="1"/>
          </p:cNvSpPr>
          <p:nvPr>
            <p:ph type="body"/>
          </p:nvPr>
        </p:nvSpPr>
        <p:spPr/>
        <p:txBody>
          <a:bodyPr anchor="t" anchorCtr="0"/>
          <a:p>
            <a:pPr lvl="0"/>
            <a:endParaRPr lang="en-GB" altLang="x-none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49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53250" name="页眉占位符 2"/>
          <p:cNvSpPr/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/>
              <a:t>Boardworks GCSE Additional Science: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Movement In and Out of Cells</a:t>
            </a:r>
            <a:endParaRPr lang="en-GB" altLang="zh-CN" sz="1200" b="1"/>
          </a:p>
        </p:txBody>
      </p:sp>
      <p:sp>
        <p:nvSpPr>
          <p:cNvPr id="53251" name="幻灯片图像占位符 1043457"/>
          <p:cNvSpPr>
            <a:spLocks noRot="1" noTextEdi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7" name="幻灯片图像占位符 1"/>
          <p:cNvSpPr>
            <a:spLocks noRot="1" noTextEdi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5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57346" name="页眉占位符 2"/>
          <p:cNvSpPr/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/>
              <a:t>Boardworks GCSE Additional Science: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Movement In and Out of Cells</a:t>
            </a:r>
            <a:endParaRPr lang="en-GB" altLang="zh-CN" sz="1200" b="1"/>
          </a:p>
        </p:txBody>
      </p:sp>
      <p:sp>
        <p:nvSpPr>
          <p:cNvPr id="57347" name="幻灯片图像占位符 1047553"/>
          <p:cNvSpPr>
            <a:spLocks noRot="1" noTextEdit="1"/>
          </p:cNvSpPr>
          <p:nvPr>
            <p:ph type="sldImg"/>
          </p:nvPr>
        </p:nvSpPr>
        <p:spPr/>
      </p:sp>
      <p:sp>
        <p:nvSpPr>
          <p:cNvPr id="57348" name="文本占位符 1047556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</p:spPr>
        <p:txBody>
          <a:bodyPr anchor="t" anchorCtr="0"/>
          <a:p>
            <a:pPr lvl="0"/>
            <a:endParaRPr lang="en-GB" altLang="x-none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393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59394" name="页眉占位符 2"/>
          <p:cNvSpPr/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Transport Across Membranes</a:t>
            </a:r>
            <a:endParaRPr lang="en-GB" altLang="zh-CN" sz="1200" b="1"/>
          </a:p>
        </p:txBody>
      </p:sp>
      <p:sp>
        <p:nvSpPr>
          <p:cNvPr id="59395" name="幻灯片图像占位符 999425"/>
          <p:cNvSpPr>
            <a:spLocks noRot="1" noTextEdit="1"/>
          </p:cNvSpPr>
          <p:nvPr>
            <p:ph type="sldImg"/>
          </p:nvPr>
        </p:nvSpPr>
        <p:spPr/>
      </p:sp>
      <p:sp>
        <p:nvSpPr>
          <p:cNvPr id="59396" name="文本占位符 999426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</p:spPr>
        <p:txBody>
          <a:bodyPr anchor="t" anchorCtr="0"/>
          <a:p>
            <a:pPr lvl="0"/>
            <a:endParaRPr lang="en-GB" altLang="x-none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1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61442" name="页眉占位符 2"/>
          <p:cNvSpPr/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/>
              <a:t>Boardworks GCSE Additional Science: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Movement In and Out of Cells</a:t>
            </a:r>
            <a:endParaRPr lang="en-GB" altLang="zh-CN" sz="1200" b="1"/>
          </a:p>
        </p:txBody>
      </p:sp>
      <p:sp>
        <p:nvSpPr>
          <p:cNvPr id="61443" name="幻灯片图像占位符 1060865"/>
          <p:cNvSpPr>
            <a:spLocks noRot="1" noTextEdit="1"/>
          </p:cNvSpPr>
          <p:nvPr>
            <p:ph type="sldImg"/>
          </p:nvPr>
        </p:nvSpPr>
        <p:spPr/>
      </p:sp>
      <p:sp>
        <p:nvSpPr>
          <p:cNvPr id="61444" name="文本占位符 1060868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</p:spPr>
        <p:txBody>
          <a:bodyPr anchor="t" anchorCtr="0"/>
          <a:p>
            <a:pPr lvl="0"/>
            <a:r>
              <a:rPr lang="en-GB" altLang="zh-CN" b="1"/>
              <a:t>Teacher notes</a:t>
            </a:r>
            <a:endParaRPr lang="en-GB" altLang="zh-CN" b="1"/>
          </a:p>
          <a:p>
            <a:pPr lvl="0"/>
            <a:r>
              <a:rPr lang="en-GB" altLang="zh-CN"/>
              <a:t>This activity could be used to check students’ understanding of the effects of osmosis on plant cells.</a:t>
            </a:r>
            <a:endParaRPr lang="en-GB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5537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65538" name="页眉占位符 2"/>
          <p:cNvSpPr/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Transport Across Membranes</a:t>
            </a:r>
            <a:endParaRPr lang="en-GB" altLang="zh-CN" sz="1200" b="1"/>
          </a:p>
        </p:txBody>
      </p:sp>
      <p:sp>
        <p:nvSpPr>
          <p:cNvPr id="65539" name="幻灯片图像占位符 1003521"/>
          <p:cNvSpPr>
            <a:spLocks noRot="1" noTextEdit="1"/>
          </p:cNvSpPr>
          <p:nvPr>
            <p:ph type="sldImg"/>
          </p:nvPr>
        </p:nvSpPr>
        <p:spPr/>
      </p:sp>
      <p:sp>
        <p:nvSpPr>
          <p:cNvPr id="65540" name="文本占位符 100352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</p:spPr>
        <p:txBody>
          <a:bodyPr anchor="t" anchorCtr="0"/>
          <a:p>
            <a:pPr lvl="0"/>
            <a:endParaRPr lang="en-GB" altLang="x-none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7585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67586" name="页眉占位符 2"/>
          <p:cNvSpPr/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/>
              <a:t>Boardworks GCSE Additional Science: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Movement In and Out of Cells</a:t>
            </a:r>
            <a:endParaRPr lang="en-GB" altLang="zh-CN" sz="1200" b="1"/>
          </a:p>
        </p:txBody>
      </p:sp>
      <p:sp>
        <p:nvSpPr>
          <p:cNvPr id="67587" name="幻灯片图像占位符 1048577"/>
          <p:cNvSpPr>
            <a:spLocks noRot="1" noTextEdit="1"/>
          </p:cNvSpPr>
          <p:nvPr>
            <p:ph type="sldImg"/>
          </p:nvPr>
        </p:nvSpPr>
        <p:spPr/>
      </p:sp>
      <p:sp>
        <p:nvSpPr>
          <p:cNvPr id="67588" name="文本占位符 1048580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</p:spPr>
        <p:txBody>
          <a:bodyPr anchor="t" anchorCtr="0"/>
          <a:p>
            <a:pPr lvl="0"/>
            <a:endParaRPr lang="en-GB" altLang="x-none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9633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69634" name="页眉占位符 2"/>
          <p:cNvSpPr/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Transport Across Membranes</a:t>
            </a:r>
            <a:endParaRPr lang="en-GB" altLang="zh-CN" sz="1200" b="1"/>
          </a:p>
        </p:txBody>
      </p:sp>
      <p:sp>
        <p:nvSpPr>
          <p:cNvPr id="69635" name="幻灯片图像占位符 1014785"/>
          <p:cNvSpPr>
            <a:spLocks noRot="1" noTextEdit="1"/>
          </p:cNvSpPr>
          <p:nvPr>
            <p:ph type="sldImg"/>
          </p:nvPr>
        </p:nvSpPr>
        <p:spPr/>
      </p:sp>
      <p:sp>
        <p:nvSpPr>
          <p:cNvPr id="69636" name="文本占位符 1014786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</p:spPr>
        <p:txBody>
          <a:bodyPr anchor="t" anchorCtr="0"/>
          <a:p>
            <a:pPr lvl="0"/>
            <a:endParaRPr lang="en-GB" altLang="x-none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81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71682" name="页眉占位符 2"/>
          <p:cNvSpPr/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Transport Across Membranes</a:t>
            </a:r>
            <a:endParaRPr lang="en-GB" altLang="zh-CN" sz="1200" b="1"/>
          </a:p>
        </p:txBody>
      </p:sp>
      <p:sp>
        <p:nvSpPr>
          <p:cNvPr id="71683" name="幻灯片图像占位符 1027073"/>
          <p:cNvSpPr>
            <a:spLocks noRot="1" noTextEdit="1"/>
          </p:cNvSpPr>
          <p:nvPr>
            <p:ph type="sldImg"/>
          </p:nvPr>
        </p:nvSpPr>
        <p:spPr/>
      </p:sp>
      <p:sp>
        <p:nvSpPr>
          <p:cNvPr id="71684" name="文本占位符 1027074"/>
          <p:cNvSpPr>
            <a:spLocks noGrp="1"/>
          </p:cNvSpPr>
          <p:nvPr>
            <p:ph type="body"/>
          </p:nvPr>
        </p:nvSpPr>
        <p:spPr/>
        <p:txBody>
          <a:bodyPr anchor="t" anchorCtr="0"/>
          <a:p>
            <a:pPr lvl="0"/>
            <a:endParaRPr lang="en-GB" altLang="x-none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3729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73730" name="页眉占位符 2"/>
          <p:cNvSpPr/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Transport Across Membranes</a:t>
            </a:r>
            <a:endParaRPr lang="en-GB" altLang="zh-CN" sz="1200" b="1"/>
          </a:p>
        </p:txBody>
      </p:sp>
      <p:sp>
        <p:nvSpPr>
          <p:cNvPr id="73731" name="幻灯片图像占位符 1098753"/>
          <p:cNvSpPr>
            <a:spLocks noRot="1" noTextEdit="1"/>
          </p:cNvSpPr>
          <p:nvPr>
            <p:ph type="sldImg"/>
          </p:nvPr>
        </p:nvSpPr>
        <p:spPr/>
      </p:sp>
      <p:sp>
        <p:nvSpPr>
          <p:cNvPr id="73732" name="文本占位符 1098754"/>
          <p:cNvSpPr>
            <a:spLocks noGrp="1"/>
          </p:cNvSpPr>
          <p:nvPr>
            <p:ph type="body"/>
          </p:nvPr>
        </p:nvSpPr>
        <p:spPr/>
        <p:txBody>
          <a:bodyPr anchor="t" anchorCtr="0"/>
          <a:p>
            <a:pPr lvl="0"/>
            <a:endParaRPr lang="en-GB" altLang="x-none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5777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>
                <a:solidFill>
                  <a:schemeClr val="tx1"/>
                </a:solidFill>
                <a:latin typeface="Arial" panose="020B0604020202020204" pitchFamily="34" charset="0"/>
              </a:rPr>
            </a:fld>
            <a:endParaRPr lang="en-GB" altLang="zh-CN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5778" name="页眉占位符 2"/>
          <p:cNvSpPr/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>
                <a:solidFill>
                  <a:schemeClr val="tx1"/>
                </a:solidFill>
                <a:latin typeface="Arial" panose="020B0604020202020204" pitchFamily="34" charset="0"/>
              </a:rPr>
              <a:t>Boardworks AS Biology </a:t>
            </a:r>
            <a:endParaRPr lang="en-GB" altLang="zh-CN" sz="1200" b="1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algn="ctr" eaLnBrk="0" hangingPunct="0"/>
            <a:r>
              <a:rPr lang="en-GB" altLang="zh-CN" sz="1200" b="1">
                <a:solidFill>
                  <a:schemeClr val="tx1"/>
                </a:solidFill>
                <a:latin typeface="Arial" panose="020B0604020202020204" pitchFamily="34" charset="0"/>
              </a:rPr>
              <a:t>Transport Across Membranes</a:t>
            </a:r>
            <a:endParaRPr lang="en-GB" altLang="zh-CN" sz="1200" b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5779" name="幻灯片图像占位符 932865"/>
          <p:cNvSpPr>
            <a:spLocks noRot="1" noTextEdit="1"/>
          </p:cNvSpPr>
          <p:nvPr>
            <p:ph type="sldImg"/>
          </p:nvPr>
        </p:nvSpPr>
        <p:spPr/>
      </p:sp>
      <p:sp>
        <p:nvSpPr>
          <p:cNvPr id="75780" name="文本占位符 932866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</p:spPr>
        <p:txBody>
          <a:bodyPr anchor="t" anchorCtr="0"/>
          <a:p>
            <a:pPr lvl="0"/>
            <a:r>
              <a:rPr lang="en-GB" altLang="zh-CN" b="1"/>
              <a:t>Teacher notes</a:t>
            </a:r>
            <a:endParaRPr lang="en-GB" altLang="zh-CN" b="1"/>
          </a:p>
          <a:p>
            <a:pPr lvl="0"/>
            <a:r>
              <a:rPr lang="en-GB" altLang="zh-CN"/>
              <a:t>In ‘Slide Show’ mode, click the name of a section to jump straight to that slide.</a:t>
            </a:r>
            <a:endParaRPr lang="en-GB" altLang="zh-CN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7825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77826" name="页眉占位符 2"/>
          <p:cNvSpPr/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Transport Across Membranes</a:t>
            </a:r>
            <a:endParaRPr lang="en-GB" altLang="zh-CN" sz="1200" b="1"/>
          </a:p>
        </p:txBody>
      </p:sp>
      <p:sp>
        <p:nvSpPr>
          <p:cNvPr id="77827" name="幻灯片图像占位符 1083393"/>
          <p:cNvSpPr>
            <a:spLocks noRot="1" noTextEdit="1"/>
          </p:cNvSpPr>
          <p:nvPr>
            <p:ph type="sldImg"/>
          </p:nvPr>
        </p:nvSpPr>
        <p:spPr/>
      </p:sp>
      <p:sp>
        <p:nvSpPr>
          <p:cNvPr id="77828" name="文本占位符 1083394"/>
          <p:cNvSpPr>
            <a:spLocks noGrp="1"/>
          </p:cNvSpPr>
          <p:nvPr>
            <p:ph type="body"/>
          </p:nvPr>
        </p:nvSpPr>
        <p:spPr/>
        <p:txBody>
          <a:bodyPr anchor="t" anchorCtr="0"/>
          <a:p>
            <a:pPr lvl="0"/>
            <a:r>
              <a:rPr lang="en-GB" altLang="zh-CN" b="1"/>
              <a:t>Teacher notes</a:t>
            </a:r>
            <a:endParaRPr lang="en-GB" altLang="zh-CN" b="1"/>
          </a:p>
          <a:p>
            <a:pPr lvl="0"/>
            <a:r>
              <a:rPr lang="en-GB" altLang="zh-CN"/>
              <a:t>See the ‘</a:t>
            </a:r>
            <a:r>
              <a:rPr lang="en-GB" altLang="zh-CN" b="1"/>
              <a:t>Cell Structure</a:t>
            </a:r>
            <a:r>
              <a:rPr lang="en-GB" altLang="zh-CN"/>
              <a:t>’ presentation for more information about mitochondria.</a:t>
            </a:r>
            <a:endParaRPr lang="en-GB" altLang="zh-CN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9873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79874" name="页眉占位符 2"/>
          <p:cNvSpPr/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Transport Across Membranes</a:t>
            </a:r>
            <a:endParaRPr lang="en-GB" altLang="zh-CN" sz="1200" b="1"/>
          </a:p>
        </p:txBody>
      </p:sp>
      <p:sp>
        <p:nvSpPr>
          <p:cNvPr id="79875" name="幻灯片图像占位符 997377"/>
          <p:cNvSpPr>
            <a:spLocks noRot="1" noTextEdit="1"/>
          </p:cNvSpPr>
          <p:nvPr>
            <p:ph type="sldImg"/>
          </p:nvPr>
        </p:nvSpPr>
        <p:spPr/>
      </p:sp>
      <p:sp>
        <p:nvSpPr>
          <p:cNvPr id="79876" name="文本占位符 997378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</p:spPr>
        <p:txBody>
          <a:bodyPr anchor="t" anchorCtr="0"/>
          <a:p>
            <a:pPr lvl="0"/>
            <a:r>
              <a:rPr lang="en-GB" altLang="zh-CN" b="1"/>
              <a:t>Teacher notes</a:t>
            </a:r>
            <a:endParaRPr lang="en-GB" altLang="zh-CN" b="1"/>
          </a:p>
          <a:p>
            <a:pPr lvl="0"/>
            <a:r>
              <a:rPr lang="en-GB" altLang="zh-CN"/>
              <a:t>ATP loses a phosphate group (in a hydrolysis reaction) to become adenosine </a:t>
            </a:r>
            <a:r>
              <a:rPr lang="en-GB" altLang="zh-CN" dirty="0" err="1"/>
              <a:t>diphosphate</a:t>
            </a:r>
            <a:r>
              <a:rPr lang="en-GB" altLang="zh-CN"/>
              <a:t> (ADP).</a:t>
            </a:r>
            <a:endParaRPr lang="en-GB" altLang="zh-CN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21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81922" name="页眉占位符 2"/>
          <p:cNvSpPr/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Transport Across Membranes</a:t>
            </a:r>
            <a:endParaRPr lang="en-GB" altLang="zh-CN" sz="1200" b="1"/>
          </a:p>
        </p:txBody>
      </p:sp>
      <p:sp>
        <p:nvSpPr>
          <p:cNvPr id="81923" name="幻灯片图像占位符 1085441"/>
          <p:cNvSpPr>
            <a:spLocks noRot="1" noTextEdi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3969" name="幻灯片图像占位符 1"/>
          <p:cNvSpPr>
            <a:spLocks noRot="1" noTextEdit="1"/>
          </p:cNvSpPr>
          <p:nvPr>
            <p:ph type="sldImg"/>
          </p:nvPr>
        </p:nvSpPr>
        <p:spPr/>
      </p:sp>
      <p:sp>
        <p:nvSpPr>
          <p:cNvPr id="8397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83972" name="页眉占位符 4"/>
          <p:cNvSpPr>
            <a:spLocks noGrp="1"/>
          </p:cNvSpPr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Transport Across Membranes</a:t>
            </a:r>
            <a:endParaRPr lang="en-GB" altLang="zh-CN" sz="1200" b="1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0113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90114" name="页眉占位符 2"/>
          <p:cNvSpPr/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Transport Across Membranes</a:t>
            </a:r>
            <a:endParaRPr lang="en-GB" altLang="zh-CN" sz="1200" b="1"/>
          </a:p>
        </p:txBody>
      </p:sp>
      <p:sp>
        <p:nvSpPr>
          <p:cNvPr id="90115" name="幻灯片图像占位符 1025025"/>
          <p:cNvSpPr>
            <a:spLocks noRot="1" noTextEdit="1"/>
          </p:cNvSpPr>
          <p:nvPr>
            <p:ph type="sldImg"/>
          </p:nvPr>
        </p:nvSpPr>
        <p:spPr/>
      </p:sp>
      <p:sp>
        <p:nvSpPr>
          <p:cNvPr id="90116" name="文本占位符 1025026"/>
          <p:cNvSpPr>
            <a:spLocks noGrp="1"/>
          </p:cNvSpPr>
          <p:nvPr>
            <p:ph type="body"/>
          </p:nvPr>
        </p:nvSpPr>
        <p:spPr/>
        <p:txBody>
          <a:bodyPr anchor="t" anchorCtr="0"/>
          <a:p>
            <a:pPr lvl="0"/>
            <a:endParaRPr lang="en-GB" altLang="x-none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61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92162" name="页眉占位符 2"/>
          <p:cNvSpPr/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Transport Across Membranes</a:t>
            </a:r>
            <a:endParaRPr lang="en-GB" altLang="zh-CN" sz="1200" b="1"/>
          </a:p>
        </p:txBody>
      </p:sp>
      <p:sp>
        <p:nvSpPr>
          <p:cNvPr id="92163" name="幻灯片图像占位符 986113"/>
          <p:cNvSpPr>
            <a:spLocks noRot="1" noTextEdit="1"/>
          </p:cNvSpPr>
          <p:nvPr>
            <p:ph type="sldImg"/>
          </p:nvPr>
        </p:nvSpPr>
        <p:spPr/>
      </p:sp>
      <p:sp>
        <p:nvSpPr>
          <p:cNvPr id="92164" name="文本占位符 986114"/>
          <p:cNvSpPr>
            <a:spLocks noGrp="1"/>
          </p:cNvSpPr>
          <p:nvPr>
            <p:ph type="body"/>
          </p:nvPr>
        </p:nvSpPr>
        <p:spPr/>
        <p:txBody>
          <a:bodyPr anchor="t" anchorCtr="0"/>
          <a:p>
            <a:pPr lvl="0"/>
            <a:endParaRPr lang="en-GB" altLang="x-none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4209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94210" name="页眉占位符 2"/>
          <p:cNvSpPr/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Transport Across Membranes</a:t>
            </a:r>
            <a:endParaRPr lang="en-GB" altLang="zh-CN" sz="1200" b="1"/>
          </a:p>
        </p:txBody>
      </p:sp>
      <p:sp>
        <p:nvSpPr>
          <p:cNvPr id="94211" name="幻灯片图像占位符 990209"/>
          <p:cNvSpPr>
            <a:spLocks noRot="1" noTextEdit="1"/>
          </p:cNvSpPr>
          <p:nvPr>
            <p:ph type="sldImg"/>
          </p:nvPr>
        </p:nvSpPr>
        <p:spPr/>
      </p:sp>
      <p:sp>
        <p:nvSpPr>
          <p:cNvPr id="94212" name="文本占位符 990210"/>
          <p:cNvSpPr>
            <a:spLocks noGrp="1"/>
          </p:cNvSpPr>
          <p:nvPr>
            <p:ph type="body"/>
          </p:nvPr>
        </p:nvSpPr>
        <p:spPr/>
        <p:txBody>
          <a:bodyPr anchor="t" anchorCtr="0"/>
          <a:p>
            <a:pPr lvl="0"/>
            <a:endParaRPr lang="en-GB" altLang="x-none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6257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>
                <a:solidFill>
                  <a:schemeClr val="tx1"/>
                </a:solidFill>
                <a:latin typeface="Arial" panose="020B0604020202020204" pitchFamily="34" charset="0"/>
              </a:rPr>
            </a:fld>
            <a:endParaRPr lang="en-GB" altLang="zh-CN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96258" name="页眉占位符 2"/>
          <p:cNvSpPr/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>
                <a:solidFill>
                  <a:schemeClr val="tx1"/>
                </a:solidFill>
                <a:latin typeface="Arial" panose="020B0604020202020204" pitchFamily="34" charset="0"/>
              </a:rPr>
              <a:t>Boardworks AS Biology </a:t>
            </a:r>
            <a:endParaRPr lang="en-GB" altLang="zh-CN" sz="1200" b="1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algn="ctr" eaLnBrk="0" hangingPunct="0"/>
            <a:r>
              <a:rPr lang="en-GB" altLang="zh-CN" sz="1200" b="1">
                <a:solidFill>
                  <a:schemeClr val="tx1"/>
                </a:solidFill>
                <a:latin typeface="Arial" panose="020B0604020202020204" pitchFamily="34" charset="0"/>
              </a:rPr>
              <a:t>Transport Across Membranes</a:t>
            </a:r>
            <a:endParaRPr lang="en-GB" altLang="zh-CN" sz="1200" b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96259" name="幻灯片图像占位符 936961"/>
          <p:cNvSpPr>
            <a:spLocks noRot="1" noTextEdit="1"/>
          </p:cNvSpPr>
          <p:nvPr>
            <p:ph type="sldImg"/>
          </p:nvPr>
        </p:nvSpPr>
        <p:spPr/>
      </p:sp>
      <p:sp>
        <p:nvSpPr>
          <p:cNvPr id="96260" name="文本占位符 93696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</p:spPr>
        <p:txBody>
          <a:bodyPr anchor="t" anchorCtr="0"/>
          <a:p>
            <a:pPr lvl="0"/>
            <a:r>
              <a:rPr lang="en-GB" altLang="zh-CN" b="1"/>
              <a:t>Teacher notes</a:t>
            </a:r>
            <a:endParaRPr lang="en-GB" altLang="zh-CN" b="1"/>
          </a:p>
          <a:p>
            <a:pPr lvl="0"/>
            <a:r>
              <a:rPr lang="en-GB" altLang="zh-CN"/>
              <a:t>In ‘Slide Show’ mode, click the name of a section to jump straight to that slide.</a:t>
            </a:r>
            <a:endParaRPr lang="en-GB" altLang="zh-CN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8305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98306" name="页眉占位符 2"/>
          <p:cNvSpPr/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Transport Across Membranes</a:t>
            </a:r>
            <a:endParaRPr lang="en-GB" altLang="zh-CN" sz="1200" b="1"/>
          </a:p>
        </p:txBody>
      </p:sp>
      <p:sp>
        <p:nvSpPr>
          <p:cNvPr id="98307" name="幻灯片图像占位符 1044481"/>
          <p:cNvSpPr>
            <a:spLocks noRot="1" noTextEdit="1"/>
          </p:cNvSpPr>
          <p:nvPr>
            <p:ph type="sldImg"/>
          </p:nvPr>
        </p:nvSpPr>
        <p:spPr/>
      </p:sp>
      <p:sp>
        <p:nvSpPr>
          <p:cNvPr id="98308" name="文本占位符 104448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</p:spPr>
        <p:txBody>
          <a:bodyPr anchor="t" anchorCtr="0"/>
          <a:p>
            <a:pPr lvl="0"/>
            <a:endParaRPr lang="en-GB" altLang="x-none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353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100354" name="页眉占位符 2"/>
          <p:cNvSpPr/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Transport Across Membranes</a:t>
            </a:r>
            <a:endParaRPr lang="en-GB" altLang="zh-CN" sz="1200" b="1"/>
          </a:p>
        </p:txBody>
      </p:sp>
      <p:sp>
        <p:nvSpPr>
          <p:cNvPr id="100355" name="幻灯片图像占位符 106095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00356" name="文本占位符 1060953"/>
          <p:cNvSpPr>
            <a:spLocks noGrp="1"/>
          </p:cNvSpPr>
          <p:nvPr>
            <p:ph type="body"/>
          </p:nvPr>
        </p:nvSpPr>
        <p:spPr/>
        <p:txBody>
          <a:bodyPr anchor="t" anchorCtr="0"/>
          <a:p>
            <a:pPr lvl="0"/>
            <a:endParaRPr lang="en-GB" altLang="x-none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01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102402" name="页眉占位符 2"/>
          <p:cNvSpPr/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Transport Across Membranes</a:t>
            </a:r>
            <a:endParaRPr lang="en-GB" altLang="zh-CN" sz="1200" b="1"/>
          </a:p>
        </p:txBody>
      </p:sp>
      <p:sp>
        <p:nvSpPr>
          <p:cNvPr id="102403" name="幻灯片图像占位符 107631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02404" name="文本占位符 1076313"/>
          <p:cNvSpPr>
            <a:spLocks noGrp="1"/>
          </p:cNvSpPr>
          <p:nvPr>
            <p:ph type="body"/>
          </p:nvPr>
        </p:nvSpPr>
        <p:spPr/>
        <p:txBody>
          <a:bodyPr anchor="t" anchorCtr="0"/>
          <a:p>
            <a:pPr lvl="0"/>
            <a:endParaRPr lang="en-GB" altLang="x-none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4449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104450" name="页眉占位符 2"/>
          <p:cNvSpPr/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Transport Across Membranes</a:t>
            </a:r>
            <a:endParaRPr lang="en-GB" altLang="zh-CN" sz="1200" b="1"/>
          </a:p>
        </p:txBody>
      </p:sp>
      <p:sp>
        <p:nvSpPr>
          <p:cNvPr id="104451" name="幻灯片图像占位符 1063009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04452" name="文本占位符 1063010"/>
          <p:cNvSpPr>
            <a:spLocks noGrp="1"/>
          </p:cNvSpPr>
          <p:nvPr>
            <p:ph type="body"/>
          </p:nvPr>
        </p:nvSpPr>
        <p:spPr/>
        <p:txBody>
          <a:bodyPr anchor="t" anchorCtr="0"/>
          <a:p>
            <a:pPr lvl="0"/>
            <a:endParaRPr lang="en-GB" altLang="x-none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>
                <a:solidFill>
                  <a:schemeClr val="tx1"/>
                </a:solidFill>
                <a:latin typeface="Arial" panose="020B0604020202020204" pitchFamily="34" charset="0"/>
              </a:rPr>
            </a:fld>
            <a:endParaRPr lang="en-GB" altLang="zh-CN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9458" name="页眉占位符 2"/>
          <p:cNvSpPr/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>
                <a:solidFill>
                  <a:schemeClr val="tx1"/>
                </a:solidFill>
                <a:latin typeface="Arial" panose="020B0604020202020204" pitchFamily="34" charset="0"/>
              </a:rPr>
              <a:t>Boardworks AS Biology </a:t>
            </a:r>
            <a:endParaRPr lang="en-GB" altLang="zh-CN" sz="1200" b="1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algn="ctr" eaLnBrk="0" hangingPunct="0"/>
            <a:r>
              <a:rPr lang="en-GB" altLang="zh-CN" sz="1200" b="1">
                <a:solidFill>
                  <a:schemeClr val="tx1"/>
                </a:solidFill>
                <a:latin typeface="Arial" panose="020B0604020202020204" pitchFamily="34" charset="0"/>
              </a:rPr>
              <a:t>Transport Across Membranes</a:t>
            </a:r>
            <a:endParaRPr lang="en-GB" altLang="zh-CN" sz="1200" b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9459" name="幻灯片图像占位符 806913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9460" name="文本占位符 806914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</p:spPr>
        <p:txBody>
          <a:bodyPr anchor="t" anchorCtr="0"/>
          <a:p>
            <a:pPr lvl="0"/>
            <a:r>
              <a:rPr lang="en-GB" altLang="zh-CN" b="1"/>
              <a:t>Teacher notes</a:t>
            </a:r>
            <a:endParaRPr lang="en-GB" altLang="zh-CN" b="1"/>
          </a:p>
          <a:p>
            <a:pPr lvl="0"/>
            <a:r>
              <a:rPr lang="en-GB" altLang="zh-CN"/>
              <a:t>In ‘Slide Show’ mode, click the name of a section to jump straight to that slide.</a:t>
            </a:r>
            <a:endParaRPr lang="en-GB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21506" name="页眉占位符 2"/>
          <p:cNvSpPr/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Transport Across Membranes</a:t>
            </a:r>
            <a:endParaRPr lang="en-GB" altLang="zh-CN" sz="1200" b="1"/>
          </a:p>
        </p:txBody>
      </p:sp>
      <p:sp>
        <p:nvSpPr>
          <p:cNvPr id="21507" name="幻灯片图像占位符 995329"/>
          <p:cNvSpPr>
            <a:spLocks noRot="1" noTextEdit="1"/>
          </p:cNvSpPr>
          <p:nvPr>
            <p:ph type="sldImg"/>
          </p:nvPr>
        </p:nvSpPr>
        <p:spPr/>
      </p:sp>
      <p:sp>
        <p:nvSpPr>
          <p:cNvPr id="21508" name="文本占位符 995330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</p:spPr>
        <p:txBody>
          <a:bodyPr anchor="t" anchorCtr="0"/>
          <a:p>
            <a:pPr lvl="0"/>
            <a:r>
              <a:rPr lang="en-GB" altLang="zh-CN" b="1"/>
              <a:t>Teacher notes</a:t>
            </a:r>
            <a:endParaRPr lang="en-GB" altLang="zh-CN" b="1"/>
          </a:p>
          <a:p>
            <a:pPr lvl="0"/>
            <a:r>
              <a:rPr lang="en-GB" altLang="zh-CN"/>
              <a:t>See the ‘</a:t>
            </a:r>
            <a:r>
              <a:rPr lang="en-GB" altLang="zh-CN" b="1"/>
              <a:t>Cell Membranes</a:t>
            </a:r>
            <a:r>
              <a:rPr lang="en-GB" altLang="zh-CN"/>
              <a:t>’ presentation for more information about the structure and function of cell membranes.</a:t>
            </a:r>
            <a:endParaRPr lang="en-GB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23554" name="页眉占位符 2"/>
          <p:cNvSpPr/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Transport Across Membranes</a:t>
            </a:r>
            <a:endParaRPr lang="en-GB" altLang="zh-CN" sz="1200" b="1"/>
          </a:p>
        </p:txBody>
      </p:sp>
      <p:sp>
        <p:nvSpPr>
          <p:cNvPr id="23555" name="幻灯片图像占位符 1022977"/>
          <p:cNvSpPr>
            <a:spLocks noRot="1" noTextEdit="1"/>
          </p:cNvSpPr>
          <p:nvPr>
            <p:ph type="sldImg"/>
          </p:nvPr>
        </p:nvSpPr>
        <p:spPr/>
      </p:sp>
      <p:sp>
        <p:nvSpPr>
          <p:cNvPr id="23556" name="文本占位符 1022978"/>
          <p:cNvSpPr>
            <a:spLocks noGrp="1"/>
          </p:cNvSpPr>
          <p:nvPr>
            <p:ph type="body"/>
          </p:nvPr>
        </p:nvSpPr>
        <p:spPr/>
        <p:txBody>
          <a:bodyPr anchor="t" anchorCtr="0"/>
          <a:p>
            <a:pPr lvl="0"/>
            <a:r>
              <a:rPr lang="en-GB" altLang="zh-CN" b="1"/>
              <a:t>Teacher notes</a:t>
            </a:r>
            <a:endParaRPr lang="en-GB" altLang="zh-CN" b="1"/>
          </a:p>
          <a:p>
            <a:pPr lvl="0"/>
            <a:r>
              <a:rPr lang="en-GB" altLang="zh-CN"/>
              <a:t>See the ‘</a:t>
            </a:r>
            <a:r>
              <a:rPr lang="en-GB" altLang="zh-CN" b="1"/>
              <a:t>Gas Exchange</a:t>
            </a:r>
            <a:r>
              <a:rPr lang="en-GB" altLang="zh-CN"/>
              <a:t>’ presentation for more information about adaptations of the lungs and other exchange systems for diffusion.</a:t>
            </a:r>
            <a:endParaRPr lang="en-GB" altLang="zh-CN"/>
          </a:p>
          <a:p>
            <a:pPr lvl="0"/>
            <a:r>
              <a:rPr lang="en-GB" altLang="zh-CN"/>
              <a:t>net movement:molecules move in both directions, more will move one way than the other depending on the gradient</a:t>
            </a:r>
            <a:endParaRPr lang="en-GB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25602" name="页眉占位符 2"/>
          <p:cNvSpPr/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/>
              <a:t>Boardworks GCSE Additional Science: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Movement In and Out of Cells</a:t>
            </a:r>
            <a:endParaRPr lang="en-GB" altLang="zh-CN" sz="1200" b="1"/>
          </a:p>
        </p:txBody>
      </p:sp>
      <p:sp>
        <p:nvSpPr>
          <p:cNvPr id="25603" name="幻灯片图像占位符 1029121"/>
          <p:cNvSpPr>
            <a:spLocks noRot="1" noTextEdi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27650" name="页眉占位符 2"/>
          <p:cNvSpPr/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Transport Across Membranes</a:t>
            </a:r>
            <a:endParaRPr lang="en-GB" altLang="zh-CN" sz="1200" b="1"/>
          </a:p>
        </p:txBody>
      </p:sp>
      <p:sp>
        <p:nvSpPr>
          <p:cNvPr id="27651" name="幻灯片图像占位符 1018881"/>
          <p:cNvSpPr>
            <a:spLocks noRot="1" noTextEdit="1"/>
          </p:cNvSpPr>
          <p:nvPr>
            <p:ph type="sldImg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8194" name="图片 667677" descr="title_slide_transport_membrane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0825" cy="6854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5" name="图片 667668" descr="forward_arrow_colour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6" name="文本框 667672"/>
          <p:cNvSpPr txBox="1"/>
          <p:nvPr userDrawn="1"/>
        </p:nvSpPr>
        <p:spPr>
          <a:xfrm>
            <a:off x="896938" y="6654800"/>
            <a:ext cx="655637" cy="2444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lvl="0" algn="ctr"/>
            <a:fld id="{9A0DB2DC-4C9A-4742-B13C-FB6460FD3503}" type="slidenum">
              <a:rPr lang="en-GB" altLang="zh-CN" sz="1000" dirty="0">
                <a:solidFill>
                  <a:srgbClr val="5B0091"/>
                </a:solidFill>
                <a:latin typeface="Arial" panose="020B0604020202020204" pitchFamily="34" charset="0"/>
              </a:rPr>
            </a:fld>
            <a:r>
              <a:rPr lang="en-GB" altLang="zh-CN" sz="1000">
                <a:solidFill>
                  <a:srgbClr val="5B0091"/>
                </a:solidFill>
                <a:latin typeface="Arial" panose="020B0604020202020204" pitchFamily="34" charset="0"/>
              </a:rPr>
              <a:t> of 33</a:t>
            </a:r>
            <a:endParaRPr lang="en-GB" altLang="zh-CN" sz="1000">
              <a:solidFill>
                <a:srgbClr val="5B009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8197" name="文本框 667673"/>
          <p:cNvSpPr txBox="1"/>
          <p:nvPr userDrawn="1"/>
        </p:nvSpPr>
        <p:spPr>
          <a:xfrm>
            <a:off x="6445250" y="6654800"/>
            <a:ext cx="2133600" cy="2444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lvl="0" algn="r" eaLnBrk="0" hangingPunct="0">
              <a:spcBef>
                <a:spcPct val="0"/>
              </a:spcBef>
            </a:pPr>
            <a:r>
              <a:rPr lang="en-GB" altLang="zh-CN" sz="1000">
                <a:solidFill>
                  <a:srgbClr val="5B0091"/>
                </a:solidFill>
                <a:latin typeface="Arial" panose="020B0604020202020204" pitchFamily="34" charset="0"/>
              </a:rPr>
              <a:t>© Boardworks Ltd 2008</a:t>
            </a:r>
            <a:endParaRPr lang="en-GB" altLang="zh-CN" sz="1000">
              <a:solidFill>
                <a:srgbClr val="5B009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p:hf sldNum="0"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42075" y="53975"/>
            <a:ext cx="2073275" cy="6122988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22250" y="53975"/>
            <a:ext cx="6099635" cy="6122988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222250" y="53975"/>
            <a:ext cx="7240588" cy="54927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4365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en-GB" sz="1660" strike="noStrike" noProof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436563"/>
            <a:ext cx="9144000" cy="4222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en-GB" sz="1660" strike="noStrike" noProof="1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671513" y="631825"/>
            <a:ext cx="309563" cy="3460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endParaRPr lang="en-GB" sz="1660" strike="noStrike" noProof="1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677025"/>
            <a:ext cx="1171575" cy="169863"/>
          </a:xfrm>
          <a:prstGeom prst="rect">
            <a:avLst/>
          </a:prstGeom>
        </p:spPr>
        <p:txBody>
          <a:bodyPr wrap="none" lIns="84390" tIns="42194" rIns="84390" bIns="42194">
            <a:spAutoFit/>
          </a:bodyPr>
          <a:lstStyle/>
          <a:p>
            <a:pPr algn="ctr" fontAlgn="base"/>
            <a:r>
              <a:rPr lang="en-US" sz="555" strike="noStrike" noProof="1" dirty="0">
                <a:latin typeface="Arial" panose="020B0604020202020204" pitchFamily="34" charset="0"/>
                <a:ea typeface="+mn-ea"/>
                <a:cs typeface="+mn-cs"/>
              </a:rPr>
              <a:t>Copyright © 2015 Henry Exham</a:t>
            </a:r>
            <a:endParaRPr lang="en-US" sz="555" strike="noStrike" noProof="1" dirty="0"/>
          </a:p>
        </p:txBody>
      </p:sp>
      <p:pic>
        <p:nvPicPr>
          <p:cNvPr id="9227" name="Picture 11" descr="Screen Shot 2015-06-03 at 07.41.3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40700" y="-71437"/>
            <a:ext cx="688975" cy="93027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4" name="Straight Connector 13"/>
          <p:cNvCxnSpPr/>
          <p:nvPr userDrawn="1"/>
        </p:nvCxnSpPr>
        <p:spPr>
          <a:xfrm flipH="1">
            <a:off x="8480425" y="709613"/>
            <a:ext cx="87313" cy="52388"/>
          </a:xfrm>
          <a:prstGeom prst="line">
            <a:avLst/>
          </a:prstGeom>
          <a:ln w="3175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8106"/>
            <a:ext cx="8229600" cy="5653371"/>
          </a:xfrm>
        </p:spPr>
        <p:txBody>
          <a:bodyPr/>
          <a:lstStyle/>
          <a:p>
            <a:pPr lvl="0" fontAlgn="base"/>
            <a:r>
              <a:rPr lang="en-US" strike="noStrike" noProof="1" dirty="0"/>
              <a:t>Click to edit Master text styles</a:t>
            </a:r>
            <a:endParaRPr lang="en-US" strike="noStrike" noProof="1" dirty="0"/>
          </a:p>
          <a:p>
            <a:pPr lvl="1" fontAlgn="base"/>
            <a:r>
              <a:rPr lang="en-US" strike="noStrike" noProof="1" dirty="0"/>
              <a:t>Second level</a:t>
            </a:r>
            <a:endParaRPr lang="en-US" strike="noStrike" noProof="1" dirty="0"/>
          </a:p>
          <a:p>
            <a:pPr lvl="2" fontAlgn="base"/>
            <a:r>
              <a:rPr lang="en-US" strike="noStrike" noProof="1" dirty="0"/>
              <a:t>Third level</a:t>
            </a:r>
            <a:endParaRPr lang="en-US" strike="noStrike" noProof="1" dirty="0"/>
          </a:p>
          <a:p>
            <a:pPr lvl="3" fontAlgn="base"/>
            <a:r>
              <a:rPr lang="en-US" strike="noStrike" noProof="1" dirty="0"/>
              <a:t>Fourth level</a:t>
            </a:r>
            <a:endParaRPr lang="en-US" strike="noStrike" noProof="1" dirty="0"/>
          </a:p>
          <a:p>
            <a:pPr lvl="4" fontAlgn="base"/>
            <a:r>
              <a:rPr lang="en-US" strike="noStrike" noProof="1" dirty="0"/>
              <a:t>Fifth level</a:t>
            </a:r>
            <a:endParaRPr lang="en-GB" strike="noStrike" noProof="1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417510" y="-79788"/>
            <a:ext cx="8229600" cy="409575"/>
          </a:xfrm>
        </p:spPr>
        <p:txBody>
          <a:bodyPr>
            <a:noAutofit/>
          </a:bodyPr>
          <a:lstStyle>
            <a:lvl1pPr marL="0" indent="0">
              <a:buNone/>
              <a:defRPr sz="2770">
                <a:solidFill>
                  <a:srgbClr val="4F6228"/>
                </a:solidFill>
              </a:defRPr>
            </a:lvl1pPr>
          </a:lstStyle>
          <a:p>
            <a:pPr lvl="0" fontAlgn="base"/>
            <a:r>
              <a:rPr lang="en-US" sz="2770" strike="noStrike" noProof="1" dirty="0"/>
              <a:t>Click to edit Master text styles</a:t>
            </a:r>
            <a:endParaRPr lang="en-US" strike="noStrike" noProof="1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417519" y="345385"/>
            <a:ext cx="5021262" cy="312411"/>
          </a:xfrm>
        </p:spPr>
        <p:txBody>
          <a:bodyPr>
            <a:noAutofit/>
          </a:bodyPr>
          <a:lstStyle>
            <a:lvl1pPr marL="0" indent="0">
              <a:buNone/>
              <a:defRPr sz="2770">
                <a:solidFill>
                  <a:srgbClr val="E46C0A"/>
                </a:solidFill>
              </a:defRPr>
            </a:lvl1pPr>
          </a:lstStyle>
          <a:p>
            <a:pPr lvl="0" fontAlgn="base"/>
            <a:r>
              <a:rPr lang="en-US" sz="2770" strike="noStrike" noProof="1" dirty="0"/>
              <a:t>Click to edit Master text y</a:t>
            </a:r>
            <a:endParaRPr lang="en-GB" strike="noStrike" noProof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>
          <a:xfrm>
            <a:off x="8647113" y="6492875"/>
            <a:ext cx="496888" cy="365125"/>
          </a:xfrm>
        </p:spPr>
        <p:txBody>
          <a:bodyPr/>
          <a:lstStyle/>
          <a:p>
            <a:pPr fontAlgn="base"/>
            <a:fld id="{C896265C-861C-3442-8EF5-8DF0EA85E3C1}" type="slidenum">
              <a:rPr lang="en-GB" strike="noStrike" noProof="1" smtClean="0">
                <a:latin typeface="Arial" panose="020B0604020202020204" pitchFamily="34" charset="0"/>
                <a:ea typeface="+mn-ea"/>
                <a:cs typeface="+mn-cs"/>
              </a:rPr>
            </a:fld>
            <a:endParaRPr lang="en-GB" strike="noStrike" noProof="1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42075" y="53975"/>
            <a:ext cx="2073275" cy="6122988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22250" y="53975"/>
            <a:ext cx="6099635" cy="6122988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42" name="图片 667677" descr="title_slide_transport_membrane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0825" cy="6854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3" name="图片 667668" descr="forward_arrow_colour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4" name="文本框 667672"/>
          <p:cNvSpPr txBox="1"/>
          <p:nvPr userDrawn="1"/>
        </p:nvSpPr>
        <p:spPr>
          <a:xfrm>
            <a:off x="896938" y="6654800"/>
            <a:ext cx="655637" cy="2444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lvl="0" algn="ctr"/>
            <a:fld id="{9A0DB2DC-4C9A-4742-B13C-FB6460FD3503}" type="slidenum">
              <a:rPr lang="en-GB" altLang="zh-CN" sz="1000" dirty="0">
                <a:solidFill>
                  <a:srgbClr val="5B0091"/>
                </a:solidFill>
                <a:latin typeface="Arial" panose="020B0604020202020204" pitchFamily="34" charset="0"/>
              </a:rPr>
            </a:fld>
            <a:r>
              <a:rPr lang="en-GB" altLang="zh-CN" sz="1000">
                <a:solidFill>
                  <a:srgbClr val="5B0091"/>
                </a:solidFill>
                <a:latin typeface="Arial" panose="020B0604020202020204" pitchFamily="34" charset="0"/>
              </a:rPr>
              <a:t> of 33</a:t>
            </a:r>
            <a:endParaRPr lang="en-GB" altLang="zh-CN" sz="1000">
              <a:solidFill>
                <a:srgbClr val="5B009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245" name="文本框 667673"/>
          <p:cNvSpPr txBox="1"/>
          <p:nvPr userDrawn="1"/>
        </p:nvSpPr>
        <p:spPr>
          <a:xfrm>
            <a:off x="6445250" y="6654800"/>
            <a:ext cx="2133600" cy="2444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lvl="0" algn="r" eaLnBrk="0" hangingPunct="0">
              <a:spcBef>
                <a:spcPct val="0"/>
              </a:spcBef>
            </a:pPr>
            <a:r>
              <a:rPr lang="en-GB" altLang="zh-CN" sz="1000">
                <a:solidFill>
                  <a:srgbClr val="5B0091"/>
                </a:solidFill>
                <a:latin typeface="Arial" panose="020B0604020202020204" pitchFamily="34" charset="0"/>
              </a:rPr>
              <a:t>© Boardworks Ltd 2008</a:t>
            </a:r>
            <a:endParaRPr lang="en-GB" altLang="zh-CN" sz="1000">
              <a:solidFill>
                <a:srgbClr val="5B009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p:hf sldNum="0" hdr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42075" y="53975"/>
            <a:ext cx="2073275" cy="6122988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22250" y="53975"/>
            <a:ext cx="6099635" cy="6122988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222250" y="53975"/>
            <a:ext cx="7240588" cy="54927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image" Target="../media/image6.png"/><Relationship Id="rId16" Type="http://schemas.openxmlformats.org/officeDocument/2006/relationships/image" Target="../media/image5.png"/><Relationship Id="rId15" Type="http://schemas.openxmlformats.org/officeDocument/2006/relationships/image" Target="../media/image4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9" Type="http://schemas.openxmlformats.org/officeDocument/2006/relationships/theme" Target="../theme/theme2.xml"/><Relationship Id="rId18" Type="http://schemas.openxmlformats.org/officeDocument/2006/relationships/slide" Target="../slides/slide43.xml"/><Relationship Id="rId17" Type="http://schemas.openxmlformats.org/officeDocument/2006/relationships/slide" Target="../slides/slide35.xml"/><Relationship Id="rId16" Type="http://schemas.openxmlformats.org/officeDocument/2006/relationships/slide" Target="../slides/slide17.xml"/><Relationship Id="rId15" Type="http://schemas.openxmlformats.org/officeDocument/2006/relationships/image" Target="../media/image5.png"/><Relationship Id="rId14" Type="http://schemas.openxmlformats.org/officeDocument/2006/relationships/image" Target="../media/image2.png"/><Relationship Id="rId13" Type="http://schemas.openxmlformats.org/officeDocument/2006/relationships/image" Target="../media/image7.png"/><Relationship Id="rId12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9" Type="http://schemas.openxmlformats.org/officeDocument/2006/relationships/theme" Target="../theme/theme3.xml"/><Relationship Id="rId18" Type="http://schemas.openxmlformats.org/officeDocument/2006/relationships/slide" Target="../slides/slide5.xml"/><Relationship Id="rId17" Type="http://schemas.openxmlformats.org/officeDocument/2006/relationships/slide" Target="../slides/slide43.xml"/><Relationship Id="rId16" Type="http://schemas.openxmlformats.org/officeDocument/2006/relationships/slide" Target="../slides/slide35.xml"/><Relationship Id="rId15" Type="http://schemas.openxmlformats.org/officeDocument/2006/relationships/image" Target="../media/image5.png"/><Relationship Id="rId14" Type="http://schemas.openxmlformats.org/officeDocument/2006/relationships/image" Target="../media/image2.png"/><Relationship Id="rId13" Type="http://schemas.openxmlformats.org/officeDocument/2006/relationships/image" Target="../media/image8.png"/><Relationship Id="rId12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9" Type="http://schemas.openxmlformats.org/officeDocument/2006/relationships/theme" Target="../theme/theme4.xml"/><Relationship Id="rId18" Type="http://schemas.openxmlformats.org/officeDocument/2006/relationships/slide" Target="../slides/slide5.xml"/><Relationship Id="rId17" Type="http://schemas.openxmlformats.org/officeDocument/2006/relationships/slide" Target="../slides/slide43.xml"/><Relationship Id="rId16" Type="http://schemas.openxmlformats.org/officeDocument/2006/relationships/slide" Target="../slides/slide17.xml"/><Relationship Id="rId15" Type="http://schemas.openxmlformats.org/officeDocument/2006/relationships/image" Target="../media/image5.png"/><Relationship Id="rId14" Type="http://schemas.openxmlformats.org/officeDocument/2006/relationships/image" Target="../media/image2.png"/><Relationship Id="rId13" Type="http://schemas.openxmlformats.org/officeDocument/2006/relationships/image" Target="../media/image9.png"/><Relationship Id="rId12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9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9.xml"/><Relationship Id="rId8" Type="http://schemas.openxmlformats.org/officeDocument/2006/relationships/slideLayout" Target="../slideLayouts/slideLayout58.xml"/><Relationship Id="rId7" Type="http://schemas.openxmlformats.org/officeDocument/2006/relationships/slideLayout" Target="../slideLayouts/slideLayout57.xml"/><Relationship Id="rId6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5.xml"/><Relationship Id="rId4" Type="http://schemas.openxmlformats.org/officeDocument/2006/relationships/slideLayout" Target="../slideLayouts/slideLayout54.xml"/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9" Type="http://schemas.openxmlformats.org/officeDocument/2006/relationships/theme" Target="../theme/theme5.xml"/><Relationship Id="rId18" Type="http://schemas.openxmlformats.org/officeDocument/2006/relationships/slide" Target="../slides/slide5.xml"/><Relationship Id="rId17" Type="http://schemas.openxmlformats.org/officeDocument/2006/relationships/slide" Target="../slides/slide35.xml"/><Relationship Id="rId16" Type="http://schemas.openxmlformats.org/officeDocument/2006/relationships/slide" Target="../slides/slide17.xml"/><Relationship Id="rId15" Type="http://schemas.openxmlformats.org/officeDocument/2006/relationships/image" Target="../media/image5.png"/><Relationship Id="rId14" Type="http://schemas.openxmlformats.org/officeDocument/2006/relationships/image" Target="../media/image2.png"/><Relationship Id="rId13" Type="http://schemas.openxmlformats.org/officeDocument/2006/relationships/image" Target="../media/image10.png"/><Relationship Id="rId12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1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1.xml"/><Relationship Id="rId8" Type="http://schemas.openxmlformats.org/officeDocument/2006/relationships/slideLayout" Target="../slideLayouts/slideLayout70.xml"/><Relationship Id="rId7" Type="http://schemas.openxmlformats.org/officeDocument/2006/relationships/slideLayout" Target="../slideLayouts/slideLayout69.xml"/><Relationship Id="rId6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4.xml"/><Relationship Id="rId14" Type="http://schemas.openxmlformats.org/officeDocument/2006/relationships/theme" Target="../theme/theme6.xml"/><Relationship Id="rId13" Type="http://schemas.openxmlformats.org/officeDocument/2006/relationships/image" Target="../media/image5.png"/><Relationship Id="rId12" Type="http://schemas.openxmlformats.org/officeDocument/2006/relationships/image" Target="../media/image11.png"/><Relationship Id="rId11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63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2.xml"/><Relationship Id="rId8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0.xml"/><Relationship Id="rId6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7.xml"/><Relationship Id="rId3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5.xml"/><Relationship Id="rId17" Type="http://schemas.openxmlformats.org/officeDocument/2006/relationships/theme" Target="../theme/theme7.xml"/><Relationship Id="rId16" Type="http://schemas.openxmlformats.org/officeDocument/2006/relationships/image" Target="../media/image6.png"/><Relationship Id="rId15" Type="http://schemas.openxmlformats.org/officeDocument/2006/relationships/image" Target="../media/image5.png"/><Relationship Id="rId14" Type="http://schemas.openxmlformats.org/officeDocument/2006/relationships/image" Target="../media/image4.png"/><Relationship Id="rId13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3.xml"/><Relationship Id="rId1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图片 1084" descr="slide bground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9140825" cy="6854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文本框 1071"/>
          <p:cNvSpPr txBox="1"/>
          <p:nvPr userDrawn="1"/>
        </p:nvSpPr>
        <p:spPr>
          <a:xfrm>
            <a:off x="896938" y="6654800"/>
            <a:ext cx="655637" cy="2444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lvl="0" algn="ctr"/>
            <a:fld id="{9A0DB2DC-4C9A-4742-B13C-FB6460FD3503}" type="slidenum">
              <a:rPr lang="en-GB" altLang="zh-CN" sz="1000" dirty="0">
                <a:solidFill>
                  <a:srgbClr val="5B0091"/>
                </a:solidFill>
                <a:latin typeface="Arial" panose="020B0604020202020204" pitchFamily="34" charset="0"/>
              </a:rPr>
            </a:fld>
            <a:r>
              <a:rPr lang="en-GB" altLang="zh-CN" sz="1000">
                <a:solidFill>
                  <a:srgbClr val="5B0091"/>
                </a:solidFill>
                <a:latin typeface="Arial" panose="020B0604020202020204" pitchFamily="34" charset="0"/>
              </a:rPr>
              <a:t> of 33</a:t>
            </a:r>
            <a:endParaRPr lang="en-GB" altLang="zh-CN" sz="1000">
              <a:solidFill>
                <a:srgbClr val="5B009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28" name="文本框 1072"/>
          <p:cNvSpPr txBox="1"/>
          <p:nvPr userDrawn="1"/>
        </p:nvSpPr>
        <p:spPr>
          <a:xfrm>
            <a:off x="6445250" y="6654800"/>
            <a:ext cx="2133600" cy="2444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lvl="0" algn="r" eaLnBrk="0" hangingPunct="0">
              <a:spcBef>
                <a:spcPct val="0"/>
              </a:spcBef>
            </a:pPr>
            <a:r>
              <a:rPr lang="en-GB" altLang="zh-CN" sz="1000">
                <a:solidFill>
                  <a:srgbClr val="5B0091"/>
                </a:solidFill>
                <a:latin typeface="Arial" panose="020B0604020202020204" pitchFamily="34" charset="0"/>
              </a:rPr>
              <a:t>© Boardworks Ltd 2008</a:t>
            </a:r>
            <a:endParaRPr lang="en-GB" altLang="zh-CN" sz="1000">
              <a:solidFill>
                <a:srgbClr val="5B009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1029" name="图片 1073" descr="back_arrow_trans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07950" y="6167438"/>
            <a:ext cx="630238" cy="574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0" name="标题 1076"/>
          <p:cNvSpPr>
            <a:spLocks noGrp="1"/>
          </p:cNvSpPr>
          <p:nvPr>
            <p:ph type="title"/>
          </p:nvPr>
        </p:nvSpPr>
        <p:spPr>
          <a:xfrm>
            <a:off x="222250" y="53975"/>
            <a:ext cx="7240588" cy="5492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GB" altLang="zh-CN" dirty="0"/>
              <a:t>Click to edit Master title style</a:t>
            </a:r>
            <a:endParaRPr lang="en-GB" altLang="zh-CN" dirty="0"/>
          </a:p>
        </p:txBody>
      </p:sp>
      <p:pic>
        <p:nvPicPr>
          <p:cNvPr id="1031" name="图片 1083" descr="forward_arrow_grey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800" b="1" i="0" u="none" kern="1200" baseline="0">
          <a:solidFill>
            <a:srgbClr val="10BC45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None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050" name="图片 921612" descr="contents_slide_transport_membranes_a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0825" cy="6854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1" name="图片 921608" descr="forward_arrow_colour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2" name="图片 921609" descr="back_arrow_trans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7950" y="6167438"/>
            <a:ext cx="630238" cy="574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3" name="文本框 921610"/>
          <p:cNvSpPr txBox="1"/>
          <p:nvPr userDrawn="1"/>
        </p:nvSpPr>
        <p:spPr>
          <a:xfrm>
            <a:off x="896938" y="6654800"/>
            <a:ext cx="655637" cy="2444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lvl="0" algn="ctr"/>
            <a:fld id="{9A0DB2DC-4C9A-4742-B13C-FB6460FD3503}" type="slidenum">
              <a:rPr lang="en-GB" altLang="zh-CN" sz="1000" dirty="0">
                <a:solidFill>
                  <a:srgbClr val="5B0091"/>
                </a:solidFill>
                <a:latin typeface="Arial" panose="020B0604020202020204" pitchFamily="34" charset="0"/>
              </a:rPr>
            </a:fld>
            <a:r>
              <a:rPr lang="en-GB" altLang="zh-CN" sz="1000">
                <a:solidFill>
                  <a:srgbClr val="5B0091"/>
                </a:solidFill>
                <a:latin typeface="Arial" panose="020B0604020202020204" pitchFamily="34" charset="0"/>
              </a:rPr>
              <a:t> of 33</a:t>
            </a:r>
            <a:endParaRPr lang="en-GB" altLang="zh-CN" sz="1000">
              <a:solidFill>
                <a:srgbClr val="5B009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054" name="文本框 921611"/>
          <p:cNvSpPr txBox="1"/>
          <p:nvPr userDrawn="1"/>
        </p:nvSpPr>
        <p:spPr>
          <a:xfrm>
            <a:off x="6445250" y="6654800"/>
            <a:ext cx="2133600" cy="2444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lvl="0" algn="r" eaLnBrk="0" hangingPunct="0">
              <a:spcBef>
                <a:spcPct val="0"/>
              </a:spcBef>
            </a:pPr>
            <a:r>
              <a:rPr lang="en-GB" altLang="zh-CN" sz="1000">
                <a:solidFill>
                  <a:srgbClr val="5B0091"/>
                </a:solidFill>
                <a:latin typeface="Arial" panose="020B0604020202020204" pitchFamily="34" charset="0"/>
              </a:rPr>
              <a:t>© Boardworks Ltd 2008</a:t>
            </a:r>
            <a:endParaRPr lang="en-GB" altLang="zh-CN" sz="1000">
              <a:solidFill>
                <a:srgbClr val="5B009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055" name="矩形 921613">
            <a:hlinkClick r:id="rId16" action="ppaction://hlinksldjump"/>
          </p:cNvPr>
          <p:cNvSpPr/>
          <p:nvPr userDrawn="1"/>
        </p:nvSpPr>
        <p:spPr>
          <a:xfrm>
            <a:off x="3530600" y="3416300"/>
            <a:ext cx="2032000" cy="4826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056" name="矩形 921614">
            <a:hlinkClick r:id="rId17" action="ppaction://hlinksldjump"/>
          </p:cNvPr>
          <p:cNvSpPr/>
          <p:nvPr userDrawn="1"/>
        </p:nvSpPr>
        <p:spPr>
          <a:xfrm>
            <a:off x="2171700" y="4559300"/>
            <a:ext cx="4762500" cy="4826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057" name="矩形 921615">
            <a:hlinkClick r:id="rId18" action="ppaction://hlinksldjump"/>
          </p:cNvPr>
          <p:cNvSpPr/>
          <p:nvPr userDrawn="1"/>
        </p:nvSpPr>
        <p:spPr>
          <a:xfrm>
            <a:off x="2705100" y="5689600"/>
            <a:ext cx="3708400" cy="4826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hf sldNum="0"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074" name="图片 1063941" descr="contents_slide_transport_membranes_b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0825" cy="6854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5" name="图片 1063937" descr="forward_arrow_colour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6" name="图片 1063938" descr="back_arrow_trans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7950" y="6167438"/>
            <a:ext cx="630238" cy="574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7" name="文本框 1063939"/>
          <p:cNvSpPr txBox="1"/>
          <p:nvPr userDrawn="1"/>
        </p:nvSpPr>
        <p:spPr>
          <a:xfrm>
            <a:off x="896938" y="6654800"/>
            <a:ext cx="655637" cy="2444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lvl="0" algn="ctr"/>
            <a:fld id="{9A0DB2DC-4C9A-4742-B13C-FB6460FD3503}" type="slidenum">
              <a:rPr lang="en-GB" altLang="zh-CN" sz="1000" dirty="0">
                <a:solidFill>
                  <a:srgbClr val="5B0091"/>
                </a:solidFill>
                <a:latin typeface="Arial" panose="020B0604020202020204" pitchFamily="34" charset="0"/>
              </a:rPr>
            </a:fld>
            <a:r>
              <a:rPr lang="en-GB" altLang="zh-CN" sz="1000">
                <a:solidFill>
                  <a:srgbClr val="5B0091"/>
                </a:solidFill>
                <a:latin typeface="Arial" panose="020B0604020202020204" pitchFamily="34" charset="0"/>
              </a:rPr>
              <a:t> of 33</a:t>
            </a:r>
            <a:endParaRPr lang="en-GB" altLang="zh-CN" sz="1000">
              <a:solidFill>
                <a:srgbClr val="5B009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078" name="文本框 1063940"/>
          <p:cNvSpPr txBox="1"/>
          <p:nvPr userDrawn="1"/>
        </p:nvSpPr>
        <p:spPr>
          <a:xfrm>
            <a:off x="6445250" y="6654800"/>
            <a:ext cx="2133600" cy="2444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lvl="0" algn="r" eaLnBrk="0" hangingPunct="0">
              <a:spcBef>
                <a:spcPct val="0"/>
              </a:spcBef>
            </a:pPr>
            <a:r>
              <a:rPr lang="en-GB" altLang="zh-CN" sz="1000">
                <a:solidFill>
                  <a:srgbClr val="5B0091"/>
                </a:solidFill>
                <a:latin typeface="Arial" panose="020B0604020202020204" pitchFamily="34" charset="0"/>
              </a:rPr>
              <a:t>© Boardworks Ltd 2008</a:t>
            </a:r>
            <a:endParaRPr lang="en-GB" altLang="zh-CN" sz="1000">
              <a:solidFill>
                <a:srgbClr val="5B009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079" name="矩形 1063942">
            <a:hlinkClick r:id="rId16" action="ppaction://hlinksldjump"/>
          </p:cNvPr>
          <p:cNvSpPr/>
          <p:nvPr userDrawn="1"/>
        </p:nvSpPr>
        <p:spPr>
          <a:xfrm>
            <a:off x="2171700" y="4559300"/>
            <a:ext cx="4762500" cy="4826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080" name="矩形 1063943">
            <a:hlinkClick r:id="rId17" action="ppaction://hlinksldjump"/>
          </p:cNvPr>
          <p:cNvSpPr/>
          <p:nvPr userDrawn="1"/>
        </p:nvSpPr>
        <p:spPr>
          <a:xfrm>
            <a:off x="2705100" y="5689600"/>
            <a:ext cx="3708400" cy="4826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081" name="矩形 1063944">
            <a:hlinkClick r:id="rId18" action="ppaction://hlinksldjump"/>
          </p:cNvPr>
          <p:cNvSpPr/>
          <p:nvPr userDrawn="1"/>
        </p:nvSpPr>
        <p:spPr>
          <a:xfrm>
            <a:off x="3543300" y="2298700"/>
            <a:ext cx="2044700" cy="4826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hf sldNum="0"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098" name="图片 1064965" descr="contents_slide_transport_membranes_c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0825" cy="6854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9" name="图片 1064961" descr="forward_arrow_colour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0" name="图片 1064962" descr="back_arrow_trans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7950" y="6167438"/>
            <a:ext cx="630238" cy="574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01" name="文本框 1064963"/>
          <p:cNvSpPr txBox="1"/>
          <p:nvPr userDrawn="1"/>
        </p:nvSpPr>
        <p:spPr>
          <a:xfrm>
            <a:off x="896938" y="6654800"/>
            <a:ext cx="655637" cy="2444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lvl="0" algn="ctr"/>
            <a:fld id="{9A0DB2DC-4C9A-4742-B13C-FB6460FD3503}" type="slidenum">
              <a:rPr lang="en-GB" altLang="zh-CN" sz="1000" dirty="0">
                <a:solidFill>
                  <a:srgbClr val="5B0091"/>
                </a:solidFill>
                <a:latin typeface="Arial" panose="020B0604020202020204" pitchFamily="34" charset="0"/>
              </a:rPr>
            </a:fld>
            <a:r>
              <a:rPr lang="en-GB" altLang="zh-CN" sz="1000">
                <a:solidFill>
                  <a:srgbClr val="5B0091"/>
                </a:solidFill>
                <a:latin typeface="Arial" panose="020B0604020202020204" pitchFamily="34" charset="0"/>
              </a:rPr>
              <a:t> of 33</a:t>
            </a:r>
            <a:endParaRPr lang="en-GB" altLang="zh-CN" sz="1000">
              <a:solidFill>
                <a:srgbClr val="5B009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102" name="文本框 1064964"/>
          <p:cNvSpPr txBox="1"/>
          <p:nvPr userDrawn="1"/>
        </p:nvSpPr>
        <p:spPr>
          <a:xfrm>
            <a:off x="6445250" y="6654800"/>
            <a:ext cx="2133600" cy="2444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lvl="0" algn="r" eaLnBrk="0" hangingPunct="0">
              <a:spcBef>
                <a:spcPct val="0"/>
              </a:spcBef>
            </a:pPr>
            <a:r>
              <a:rPr lang="en-GB" altLang="zh-CN" sz="1000">
                <a:solidFill>
                  <a:srgbClr val="5B0091"/>
                </a:solidFill>
                <a:latin typeface="Arial" panose="020B0604020202020204" pitchFamily="34" charset="0"/>
              </a:rPr>
              <a:t>© Boardworks Ltd 2008</a:t>
            </a:r>
            <a:endParaRPr lang="en-GB" altLang="zh-CN" sz="1000">
              <a:solidFill>
                <a:srgbClr val="5B009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103" name="矩形 1064966">
            <a:hlinkClick r:id="rId16" action="ppaction://hlinksldjump"/>
          </p:cNvPr>
          <p:cNvSpPr/>
          <p:nvPr userDrawn="1"/>
        </p:nvSpPr>
        <p:spPr>
          <a:xfrm>
            <a:off x="3530600" y="3416300"/>
            <a:ext cx="2032000" cy="4826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104" name="矩形 1064967">
            <a:hlinkClick r:id="rId17" action="ppaction://hlinksldjump"/>
          </p:cNvPr>
          <p:cNvSpPr/>
          <p:nvPr userDrawn="1"/>
        </p:nvSpPr>
        <p:spPr>
          <a:xfrm>
            <a:off x="2705100" y="5689600"/>
            <a:ext cx="3708400" cy="4826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105" name="矩形 1064968">
            <a:hlinkClick r:id="rId18" action="ppaction://hlinksldjump"/>
          </p:cNvPr>
          <p:cNvSpPr/>
          <p:nvPr userDrawn="1"/>
        </p:nvSpPr>
        <p:spPr>
          <a:xfrm>
            <a:off x="3543300" y="2298700"/>
            <a:ext cx="2044700" cy="4826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</p:sldLayoutIdLst>
  <p:hf sldNum="0"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5122" name="图片 1065989" descr="contents_slide_transport_membranes_d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0825" cy="6854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3" name="图片 1065985" descr="forward_arrow_colour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4" name="图片 1065986" descr="back_arrow_trans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7950" y="6167438"/>
            <a:ext cx="630238" cy="574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5" name="文本框 1065987"/>
          <p:cNvSpPr txBox="1"/>
          <p:nvPr userDrawn="1"/>
        </p:nvSpPr>
        <p:spPr>
          <a:xfrm>
            <a:off x="896938" y="6654800"/>
            <a:ext cx="655637" cy="2444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lvl="0" algn="ctr"/>
            <a:fld id="{9A0DB2DC-4C9A-4742-B13C-FB6460FD3503}" type="slidenum">
              <a:rPr lang="en-GB" altLang="zh-CN" sz="1000" dirty="0">
                <a:solidFill>
                  <a:srgbClr val="5B0091"/>
                </a:solidFill>
                <a:latin typeface="Arial" panose="020B0604020202020204" pitchFamily="34" charset="0"/>
              </a:rPr>
            </a:fld>
            <a:r>
              <a:rPr lang="en-GB" altLang="zh-CN" sz="1000">
                <a:solidFill>
                  <a:srgbClr val="5B0091"/>
                </a:solidFill>
                <a:latin typeface="Arial" panose="020B0604020202020204" pitchFamily="34" charset="0"/>
              </a:rPr>
              <a:t> of 33</a:t>
            </a:r>
            <a:endParaRPr lang="en-GB" altLang="zh-CN" sz="1000">
              <a:solidFill>
                <a:srgbClr val="5B009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126" name="文本框 1065988"/>
          <p:cNvSpPr txBox="1"/>
          <p:nvPr userDrawn="1"/>
        </p:nvSpPr>
        <p:spPr>
          <a:xfrm>
            <a:off x="6445250" y="6654800"/>
            <a:ext cx="2133600" cy="2444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lvl="0" algn="r" eaLnBrk="0" hangingPunct="0">
              <a:spcBef>
                <a:spcPct val="0"/>
              </a:spcBef>
            </a:pPr>
            <a:r>
              <a:rPr lang="en-GB" altLang="zh-CN" sz="1000">
                <a:solidFill>
                  <a:srgbClr val="5B0091"/>
                </a:solidFill>
                <a:latin typeface="Arial" panose="020B0604020202020204" pitchFamily="34" charset="0"/>
              </a:rPr>
              <a:t>© Boardworks Ltd 2008</a:t>
            </a:r>
            <a:endParaRPr lang="en-GB" altLang="zh-CN" sz="1000">
              <a:solidFill>
                <a:srgbClr val="5B009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127" name="矩形 1065990">
            <a:hlinkClick r:id="rId16" action="ppaction://hlinksldjump"/>
          </p:cNvPr>
          <p:cNvSpPr/>
          <p:nvPr userDrawn="1"/>
        </p:nvSpPr>
        <p:spPr>
          <a:xfrm>
            <a:off x="3530600" y="3416300"/>
            <a:ext cx="2032000" cy="4826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128" name="矩形 1065991">
            <a:hlinkClick r:id="rId17" action="ppaction://hlinksldjump"/>
          </p:cNvPr>
          <p:cNvSpPr/>
          <p:nvPr userDrawn="1"/>
        </p:nvSpPr>
        <p:spPr>
          <a:xfrm>
            <a:off x="2171700" y="4559300"/>
            <a:ext cx="4762500" cy="4826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129" name="矩形 1065992">
            <a:hlinkClick r:id="rId18" action="ppaction://hlinksldjump"/>
          </p:cNvPr>
          <p:cNvSpPr/>
          <p:nvPr userDrawn="1"/>
        </p:nvSpPr>
        <p:spPr>
          <a:xfrm>
            <a:off x="3543300" y="2298700"/>
            <a:ext cx="2044700" cy="4826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p:hf sldNum="0"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6146" name="图片 1091585" descr="slide_background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175" y="0"/>
            <a:ext cx="9140825" cy="6854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文本框 1091586"/>
          <p:cNvSpPr txBox="1"/>
          <p:nvPr userDrawn="1"/>
        </p:nvSpPr>
        <p:spPr>
          <a:xfrm>
            <a:off x="896938" y="6654800"/>
            <a:ext cx="655637" cy="2444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lvl="0" algn="ctr"/>
            <a:fld id="{9A0DB2DC-4C9A-4742-B13C-FB6460FD3503}" type="slidenum">
              <a:rPr lang="en-GB" altLang="zh-CN" sz="1000" dirty="0">
                <a:solidFill>
                  <a:srgbClr val="5B0091"/>
                </a:solidFill>
                <a:latin typeface="Arial" panose="020B0604020202020204" pitchFamily="34" charset="0"/>
              </a:rPr>
            </a:fld>
            <a:r>
              <a:rPr lang="en-GB" altLang="zh-CN" sz="1000">
                <a:solidFill>
                  <a:srgbClr val="5B0091"/>
                </a:solidFill>
                <a:latin typeface="Arial" panose="020B0604020202020204" pitchFamily="34" charset="0"/>
              </a:rPr>
              <a:t> of 33</a:t>
            </a:r>
            <a:endParaRPr lang="en-GB" altLang="zh-CN" sz="1000">
              <a:solidFill>
                <a:srgbClr val="5B009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6148" name="文本框 1091587"/>
          <p:cNvSpPr txBox="1"/>
          <p:nvPr userDrawn="1"/>
        </p:nvSpPr>
        <p:spPr>
          <a:xfrm>
            <a:off x="6445250" y="6654800"/>
            <a:ext cx="2133600" cy="2444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lvl="0" algn="r" eaLnBrk="0" hangingPunct="0">
              <a:spcBef>
                <a:spcPct val="0"/>
              </a:spcBef>
            </a:pPr>
            <a:r>
              <a:rPr lang="en-GB" altLang="zh-CN" sz="1000">
                <a:solidFill>
                  <a:srgbClr val="5B0091"/>
                </a:solidFill>
                <a:latin typeface="Arial" panose="020B0604020202020204" pitchFamily="34" charset="0"/>
              </a:rPr>
              <a:t>© Boardworks Ltd 2008</a:t>
            </a:r>
            <a:endParaRPr lang="en-GB" altLang="zh-CN" sz="1000">
              <a:solidFill>
                <a:srgbClr val="5B009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6149" name="图片 1091588" descr="back_arrow_trans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7950" y="6167438"/>
            <a:ext cx="630238" cy="574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50" name="矩形 1091589"/>
          <p:cNvSpPr/>
          <p:nvPr userDrawn="1"/>
        </p:nvSpPr>
        <p:spPr>
          <a:xfrm>
            <a:off x="3746500" y="2247900"/>
            <a:ext cx="1625600" cy="5969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151" name="矩形 1091590"/>
          <p:cNvSpPr/>
          <p:nvPr userDrawn="1"/>
        </p:nvSpPr>
        <p:spPr>
          <a:xfrm>
            <a:off x="2857500" y="4521200"/>
            <a:ext cx="3340100" cy="584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152" name="矩形 1091591"/>
          <p:cNvSpPr/>
          <p:nvPr userDrawn="1"/>
        </p:nvSpPr>
        <p:spPr>
          <a:xfrm>
            <a:off x="2755900" y="3340100"/>
            <a:ext cx="3644900" cy="68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153" name="标题 1091592"/>
          <p:cNvSpPr>
            <a:spLocks noGrp="1"/>
          </p:cNvSpPr>
          <p:nvPr>
            <p:ph type="title"/>
          </p:nvPr>
        </p:nvSpPr>
        <p:spPr>
          <a:xfrm>
            <a:off x="222250" y="53975"/>
            <a:ext cx="7240588" cy="5492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GB" altLang="zh-CN" dirty="0"/>
              <a:t>Click to edit Master title style</a:t>
            </a:r>
            <a:endParaRPr lang="en-GB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hf sldNum="0" hdr="0" ftr="0" dt="0"/>
  <p:txStyles>
    <p:title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800" b="1" i="0" u="none" kern="1200" baseline="0">
          <a:solidFill>
            <a:srgbClr val="10BC45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7170" name="图片 1084" descr="slide bground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9140825" cy="6854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1" name="文本框 1071"/>
          <p:cNvSpPr txBox="1"/>
          <p:nvPr userDrawn="1"/>
        </p:nvSpPr>
        <p:spPr>
          <a:xfrm>
            <a:off x="896938" y="6654800"/>
            <a:ext cx="655637" cy="2444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lvl="0" algn="ctr"/>
            <a:fld id="{9A0DB2DC-4C9A-4742-B13C-FB6460FD3503}" type="slidenum">
              <a:rPr lang="en-GB" altLang="zh-CN" sz="1000" dirty="0">
                <a:solidFill>
                  <a:srgbClr val="5B0091"/>
                </a:solidFill>
                <a:latin typeface="Arial" panose="020B0604020202020204" pitchFamily="34" charset="0"/>
              </a:rPr>
            </a:fld>
            <a:r>
              <a:rPr lang="en-GB" altLang="zh-CN" sz="1000">
                <a:solidFill>
                  <a:srgbClr val="5B0091"/>
                </a:solidFill>
                <a:latin typeface="Arial" panose="020B0604020202020204" pitchFamily="34" charset="0"/>
              </a:rPr>
              <a:t> of 33</a:t>
            </a:r>
            <a:endParaRPr lang="en-GB" altLang="zh-CN" sz="1000">
              <a:solidFill>
                <a:srgbClr val="5B009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172" name="文本框 1072"/>
          <p:cNvSpPr txBox="1"/>
          <p:nvPr userDrawn="1"/>
        </p:nvSpPr>
        <p:spPr>
          <a:xfrm>
            <a:off x="6445250" y="6654800"/>
            <a:ext cx="2133600" cy="2444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lvl="0" algn="r" eaLnBrk="0" hangingPunct="0">
              <a:spcBef>
                <a:spcPct val="0"/>
              </a:spcBef>
            </a:pPr>
            <a:r>
              <a:rPr lang="en-GB" altLang="zh-CN" sz="1000">
                <a:solidFill>
                  <a:srgbClr val="5B0091"/>
                </a:solidFill>
                <a:latin typeface="Arial" panose="020B0604020202020204" pitchFamily="34" charset="0"/>
              </a:rPr>
              <a:t>© Boardworks Ltd 2008</a:t>
            </a:r>
            <a:endParaRPr lang="en-GB" altLang="zh-CN" sz="1000">
              <a:solidFill>
                <a:srgbClr val="5B009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7173" name="图片 1073" descr="back_arrow_trans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7950" y="6167438"/>
            <a:ext cx="630238" cy="574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4" name="标题 1076"/>
          <p:cNvSpPr>
            <a:spLocks noGrp="1"/>
          </p:cNvSpPr>
          <p:nvPr>
            <p:ph type="title"/>
          </p:nvPr>
        </p:nvSpPr>
        <p:spPr>
          <a:xfrm>
            <a:off x="222250" y="53975"/>
            <a:ext cx="7240588" cy="5492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GB" altLang="zh-CN" dirty="0"/>
              <a:t>Click to edit Master title style</a:t>
            </a:r>
            <a:endParaRPr lang="en-GB" altLang="zh-CN" dirty="0"/>
          </a:p>
        </p:txBody>
      </p:sp>
      <p:pic>
        <p:nvPicPr>
          <p:cNvPr id="7175" name="图片 1083" descr="forward_arrow_grey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</p:sldLayoutIdLst>
  <p:hf sldNum="0" hdr="0" ftr="0" dt="0"/>
  <p:txStyles>
    <p:title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800" b="1" i="0" u="none" kern="1200" baseline="0">
          <a:solidFill>
            <a:srgbClr val="10BC45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None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3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2.png"/><Relationship Id="rId1" Type="http://schemas.openxmlformats.org/officeDocument/2006/relationships/tags" Target="../tags/tag1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7.wmf"/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80.xml"/><Relationship Id="rId3" Type="http://schemas.openxmlformats.org/officeDocument/2006/relationships/image" Target="../media/image28.wmf"/><Relationship Id="rId2" Type="http://schemas.openxmlformats.org/officeDocument/2006/relationships/image" Target="../media/image18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8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wmf"/><Relationship Id="rId2" Type="http://schemas.openxmlformats.org/officeDocument/2006/relationships/image" Target="../media/image18.png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tags" Target="../tags/tag2.xml"/><Relationship Id="rId1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1.wmf"/><Relationship Id="rId2" Type="http://schemas.openxmlformats.org/officeDocument/2006/relationships/image" Target="../media/image18.png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7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tags" Target="../tags/tag3.xml"/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4.wmf"/><Relationship Id="rId2" Type="http://schemas.openxmlformats.org/officeDocument/2006/relationships/image" Target="../media/image18.png"/><Relationship Id="rId1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8.wmf"/><Relationship Id="rId3" Type="http://schemas.openxmlformats.org/officeDocument/2006/relationships/image" Target="../media/image47.png"/><Relationship Id="rId2" Type="http://schemas.openxmlformats.org/officeDocument/2006/relationships/image" Target="../media/image18.png"/><Relationship Id="rId1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9.wmf"/><Relationship Id="rId2" Type="http://schemas.openxmlformats.org/officeDocument/2006/relationships/image" Target="../media/image18.png"/><Relationship Id="rId1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0.wmf"/><Relationship Id="rId2" Type="http://schemas.openxmlformats.org/officeDocument/2006/relationships/image" Target="../media/image18.png"/><Relationship Id="rId1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0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52.wmf"/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3.jpeg"/><Relationship Id="rId2" Type="http://schemas.openxmlformats.org/officeDocument/2006/relationships/image" Target="../media/image13.png"/><Relationship Id="rId1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6.wmf"/><Relationship Id="rId2" Type="http://schemas.openxmlformats.org/officeDocument/2006/relationships/image" Target="../media/image18.png"/><Relationship Id="rId1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7.wmf"/><Relationship Id="rId2" Type="http://schemas.openxmlformats.org/officeDocument/2006/relationships/image" Target="../media/image18.png"/><Relationship Id="rId1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2.xml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58.wmf"/><Relationship Id="rId2" Type="http://schemas.openxmlformats.org/officeDocument/2006/relationships/image" Target="../media/image18.png"/><Relationship Id="rId1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9.wmf"/><Relationship Id="rId2" Type="http://schemas.openxmlformats.org/officeDocument/2006/relationships/image" Target="../media/image2.png"/><Relationship Id="rId1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0.wmf"/><Relationship Id="rId2" Type="http://schemas.openxmlformats.org/officeDocument/2006/relationships/image" Target="../media/image2.png"/><Relationship Id="rId1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wmf"/><Relationship Id="rId1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wmf"/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3" name="标题 107315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The rate of diffusion</a:t>
            </a:r>
            <a:endParaRPr lang="en-GB" altLang="zh-CN"/>
          </a:p>
        </p:txBody>
      </p:sp>
      <p:sp>
        <p:nvSpPr>
          <p:cNvPr id="28674" name="文本框 1073154"/>
          <p:cNvSpPr txBox="1"/>
          <p:nvPr/>
        </p:nvSpPr>
        <p:spPr>
          <a:xfrm>
            <a:off x="563563" y="784225"/>
            <a:ext cx="8580437" cy="8223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GB" altLang="zh-CN">
                <a:latin typeface="Arial" panose="020B0604020202020204" pitchFamily="34" charset="0"/>
              </a:rPr>
              <a:t>The rate of diffusion in a given direction across an exchange surface can be summarized by </a:t>
            </a:r>
            <a:r>
              <a:rPr lang="en-GB" altLang="zh-CN" b="1" dirty="0" err="1">
                <a:solidFill>
                  <a:srgbClr val="10BC45"/>
                </a:solidFill>
                <a:latin typeface="Arial" panose="020B0604020202020204" pitchFamily="34" charset="0"/>
              </a:rPr>
              <a:t>Fick’s</a:t>
            </a:r>
            <a:r>
              <a:rPr lang="en-GB" altLang="zh-CN" b="1">
                <a:solidFill>
                  <a:srgbClr val="10BC45"/>
                </a:solidFill>
                <a:latin typeface="Arial" panose="020B0604020202020204" pitchFamily="34" charset="0"/>
              </a:rPr>
              <a:t> law</a:t>
            </a:r>
            <a:r>
              <a:rPr lang="en-GB" altLang="zh-CN">
                <a:latin typeface="Arial" panose="020B0604020202020204" pitchFamily="34" charset="0"/>
              </a:rPr>
              <a:t>, which states that:</a:t>
            </a:r>
            <a:endParaRPr lang="en-GB" altLang="zh-CN">
              <a:latin typeface="Arial" panose="020B0604020202020204" pitchFamily="34" charset="0"/>
            </a:endParaRPr>
          </a:p>
        </p:txBody>
      </p:sp>
      <p:sp>
        <p:nvSpPr>
          <p:cNvPr id="1073170" name="圆角矩形 1073169"/>
          <p:cNvSpPr/>
          <p:nvPr/>
        </p:nvSpPr>
        <p:spPr>
          <a:xfrm>
            <a:off x="473075" y="1866900"/>
            <a:ext cx="8216900" cy="1727200"/>
          </a:xfrm>
          <a:prstGeom prst="roundRect">
            <a:avLst>
              <a:gd name="adj" fmla="val 8546"/>
            </a:avLst>
          </a:prstGeom>
          <a:solidFill>
            <a:srgbClr val="FFFFCC"/>
          </a:solidFill>
          <a:ln w="38100" cap="flat" cmpd="sng">
            <a:solidFill>
              <a:srgbClr val="10BC45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73164" name="文本框 1073163"/>
          <p:cNvSpPr txBox="1"/>
          <p:nvPr/>
        </p:nvSpPr>
        <p:spPr>
          <a:xfrm>
            <a:off x="452438" y="2319338"/>
            <a:ext cx="2954337" cy="8223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/>
            <a:r>
              <a:rPr lang="en-GB" altLang="zh-CN" b="1">
                <a:latin typeface="Arial" panose="020B0604020202020204" pitchFamily="34" charset="0"/>
              </a:rPr>
              <a:t>rate of diffusion is proportional to:</a:t>
            </a:r>
            <a:endParaRPr lang="en-GB" altLang="zh-CN" b="1">
              <a:latin typeface="Arial" panose="020B0604020202020204" pitchFamily="34" charset="0"/>
            </a:endParaRPr>
          </a:p>
        </p:txBody>
      </p:sp>
      <p:sp>
        <p:nvSpPr>
          <p:cNvPr id="1073165" name="文本框 1073164"/>
          <p:cNvSpPr txBox="1"/>
          <p:nvPr/>
        </p:nvSpPr>
        <p:spPr>
          <a:xfrm>
            <a:off x="3335338" y="2039938"/>
            <a:ext cx="5316537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/>
            <a:r>
              <a:rPr lang="en-GB" altLang="zh-CN" b="1">
                <a:latin typeface="Arial" panose="020B0604020202020204" pitchFamily="34" charset="0"/>
              </a:rPr>
              <a:t>surface area × difference in conc.  </a:t>
            </a:r>
            <a:endParaRPr lang="en-GB" altLang="zh-CN" b="1">
              <a:latin typeface="Arial" panose="020B0604020202020204" pitchFamily="34" charset="0"/>
            </a:endParaRPr>
          </a:p>
        </p:txBody>
      </p:sp>
      <p:sp>
        <p:nvSpPr>
          <p:cNvPr id="1073166" name="文本框 1073165"/>
          <p:cNvSpPr txBox="1"/>
          <p:nvPr/>
        </p:nvSpPr>
        <p:spPr>
          <a:xfrm>
            <a:off x="4122738" y="2598738"/>
            <a:ext cx="3741737" cy="8223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/>
            <a:r>
              <a:rPr lang="en-GB" altLang="zh-CN" b="1">
                <a:latin typeface="Arial" panose="020B0604020202020204" pitchFamily="34" charset="0"/>
              </a:rPr>
              <a:t>length of diffusion path</a:t>
            </a:r>
            <a:br>
              <a:rPr lang="en-GB" altLang="zh-CN" b="1">
                <a:latin typeface="Arial" panose="020B0604020202020204" pitchFamily="34" charset="0"/>
              </a:rPr>
            </a:br>
            <a:r>
              <a:rPr lang="en-GB" altLang="zh-CN" b="1">
                <a:latin typeface="Arial" panose="020B0604020202020204" pitchFamily="34" charset="0"/>
              </a:rPr>
              <a:t>(membrane thickness)</a:t>
            </a:r>
            <a:endParaRPr lang="en-GB" altLang="zh-CN" b="1">
              <a:latin typeface="Arial" panose="020B0604020202020204" pitchFamily="34" charset="0"/>
            </a:endParaRPr>
          </a:p>
        </p:txBody>
      </p:sp>
      <p:sp>
        <p:nvSpPr>
          <p:cNvPr id="1073167" name="直接连接符 1073166"/>
          <p:cNvSpPr/>
          <p:nvPr/>
        </p:nvSpPr>
        <p:spPr>
          <a:xfrm>
            <a:off x="3543300" y="2551113"/>
            <a:ext cx="4902200" cy="0"/>
          </a:xfrm>
          <a:prstGeom prst="line">
            <a:avLst/>
          </a:prstGeom>
          <a:ln w="25400" cap="flat" cmpd="sng">
            <a:solidFill>
              <a:srgbClr val="01006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73173" name="文本框 1073172"/>
          <p:cNvSpPr txBox="1"/>
          <p:nvPr/>
        </p:nvSpPr>
        <p:spPr>
          <a:xfrm>
            <a:off x="563563" y="3856038"/>
            <a:ext cx="8377237" cy="11874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GB" altLang="zh-CN">
                <a:latin typeface="Arial" panose="020B0604020202020204" pitchFamily="34" charset="0"/>
              </a:rPr>
              <a:t>Increasing the surface area across which the particles diffuse, or increasing the size of the concentration gradient will increase the rate of diffusion.</a:t>
            </a:r>
            <a:endParaRPr lang="en-GB" altLang="zh-CN">
              <a:latin typeface="Arial" panose="020B0604020202020204" pitchFamily="34" charset="0"/>
            </a:endParaRPr>
          </a:p>
        </p:txBody>
      </p:sp>
      <p:sp>
        <p:nvSpPr>
          <p:cNvPr id="1073174" name="文本框 1073173"/>
          <p:cNvSpPr txBox="1"/>
          <p:nvPr/>
        </p:nvSpPr>
        <p:spPr>
          <a:xfrm>
            <a:off x="563563" y="5178425"/>
            <a:ext cx="8580437" cy="8223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GB" altLang="zh-CN">
                <a:latin typeface="Arial" panose="020B0604020202020204" pitchFamily="34" charset="0"/>
              </a:rPr>
              <a:t>Increasing the distance (or thickness of the membrane) over which diffusion takes place will decrease the rate.</a:t>
            </a:r>
            <a:endParaRPr lang="en-GB" altLang="zh-CN">
              <a:latin typeface="Arial" panose="020B0604020202020204" pitchFamily="34" charset="0"/>
            </a:endParaRPr>
          </a:p>
        </p:txBody>
      </p:sp>
      <p:pic>
        <p:nvPicPr>
          <p:cNvPr id="1073176" name="图片 1073175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683" name="图片 1073177" descr="notes_ic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3788" y="150813"/>
            <a:ext cx="442912" cy="3873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073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73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73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73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73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73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3164" grpId="0"/>
      <p:bldP spid="1073165" grpId="0"/>
      <p:bldP spid="1073166" grpId="0"/>
      <p:bldP spid="1073173" grpId="0"/>
      <p:bldP spid="107317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fld id="{C896265C-861C-3442-8EF5-8DF0EA85E3C1}" type="slidenum">
              <a:rPr kumimoji="0" lang="en-GB" sz="2215" b="0" i="0" u="none" strike="noStrike" kern="1200" cap="none" spc="0" normalizeH="0" baseline="0" noProof="1" smtClean="0">
                <a:solidFill>
                  <a:srgbClr val="010066"/>
                </a:solidFill>
                <a:latin typeface="Arial" panose="020B0604020202020204" pitchFamily="34" charset="0"/>
                <a:ea typeface="+mn-ea"/>
                <a:cs typeface="+mn-cs"/>
              </a:rPr>
            </a:fld>
            <a:endParaRPr kumimoji="0" lang="en-GB" sz="2215" b="0" i="0" u="none" strike="noStrike" kern="1200" cap="none" spc="0" normalizeH="0" baseline="0" noProof="1" dirty="0">
              <a:solidFill>
                <a:srgbClr val="010066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30722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" y="720725"/>
            <a:ext cx="8439150" cy="49323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23" name="文本框 1"/>
          <p:cNvSpPr txBox="1"/>
          <p:nvPr/>
        </p:nvSpPr>
        <p:spPr>
          <a:xfrm>
            <a:off x="4391025" y="2828925"/>
            <a:ext cx="4572000" cy="101441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endParaRPr lang="zh-CN" altLang="en-US">
              <a:latin typeface="Arial" panose="020B0604020202020204" pitchFamily="34" charset="0"/>
            </a:endParaRPr>
          </a:p>
          <a:p>
            <a:r>
              <a:rPr lang="zh-CN" altLang="en-US">
                <a:latin typeface="Arial" panose="020B0604020202020204" pitchFamily="34" charset="0"/>
              </a:rPr>
              <a:t>/ˌfiːnɒlˈ(f)θæliːn</a:t>
            </a:r>
            <a:r>
              <a:rPr lang="en-US" altLang="zh-CN">
                <a:latin typeface="Arial" panose="020B0604020202020204" pitchFamily="34" charset="0"/>
              </a:rPr>
              <a:t>/</a:t>
            </a:r>
            <a:r>
              <a:rPr lang="zh-CN" altLang="en-US">
                <a:latin typeface="Arial" panose="020B0604020202020204" pitchFamily="34" charset="0"/>
              </a:rPr>
              <a:t>酚酞</a:t>
            </a:r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fld id="{C896265C-861C-3442-8EF5-8DF0EA85E3C1}" type="slidenum">
              <a:rPr kumimoji="0" lang="en-GB" sz="2215" b="0" i="0" u="none" strike="noStrike" kern="1200" cap="none" spc="0" normalizeH="0" baseline="0" noProof="1" smtClean="0">
                <a:solidFill>
                  <a:srgbClr val="010066"/>
                </a:solidFill>
                <a:latin typeface="Arial" panose="020B0604020202020204" pitchFamily="34" charset="0"/>
                <a:ea typeface="+mn-ea"/>
                <a:cs typeface="+mn-cs"/>
              </a:rPr>
            </a:fld>
            <a:endParaRPr kumimoji="0" lang="en-GB" sz="2215" b="0" i="0" u="none" strike="noStrike" kern="1200" cap="none" spc="0" normalizeH="0" baseline="0" noProof="1" dirty="0">
              <a:solidFill>
                <a:srgbClr val="010066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32770" name="Picture 1"/>
          <p:cNvPicPr>
            <a:picLocks noChangeAspect="1"/>
          </p:cNvPicPr>
          <p:nvPr/>
        </p:nvPicPr>
        <p:blipFill>
          <a:blip r:embed="rId1"/>
          <a:srcRect l="165" t="569" r="-165" b="56731"/>
          <a:stretch>
            <a:fillRect/>
          </a:stretch>
        </p:blipFill>
        <p:spPr>
          <a:xfrm>
            <a:off x="417513" y="1355725"/>
            <a:ext cx="8440737" cy="2146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占位符 4"/>
          <p:cNvSpPr/>
          <p:nvPr>
            <p:ph type="body" sz="quarter" idx="11"/>
          </p:nvPr>
        </p:nvSpPr>
        <p:spPr>
          <a:xfrm>
            <a:off x="417513" y="-79375"/>
            <a:ext cx="8229600" cy="409575"/>
          </a:xfrm>
        </p:spPr>
        <p:txBody>
          <a:bodyPr>
            <a:noAutofit/>
          </a:bodyPr>
          <a:p>
            <a:pPr fontAlgn="base"/>
            <a:endParaRPr lang="zh-CN" altLang="en-US" strike="noStrike" noProof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3793" name="Picture 1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57200" y="1209675"/>
            <a:ext cx="8229600" cy="4889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612775" y="627063"/>
            <a:ext cx="7634288" cy="58261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3200">
                <a:latin typeface="Arial" panose="020B0604020202020204" pitchFamily="34" charset="0"/>
              </a:rPr>
              <a:t>The bigger SA</a:t>
            </a:r>
            <a:r>
              <a:rPr lang="zh-CN" altLang="en-US" sz="3200">
                <a:latin typeface="Arial" panose="020B0604020202020204" pitchFamily="34" charset="0"/>
                <a:ea typeface="宋体" panose="02010600030101010101" pitchFamily="2" charset="-122"/>
              </a:rPr>
              <a:t>，</a:t>
            </a:r>
            <a:r>
              <a:rPr lang="en-US" altLang="zh-CN" sz="3200">
                <a:latin typeface="Arial" panose="020B0604020202020204" pitchFamily="34" charset="0"/>
                <a:ea typeface="宋体" panose="02010600030101010101" pitchFamily="2" charset="-122"/>
              </a:rPr>
              <a:t>the faster the diffusion</a:t>
            </a:r>
            <a:endParaRPr lang="en-US" altLang="zh-CN" sz="3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7" name="标题 106905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Cell membranes, polarity and diffusion</a:t>
            </a:r>
            <a:endParaRPr lang="en-GB" altLang="zh-CN"/>
          </a:p>
        </p:txBody>
      </p:sp>
      <p:sp>
        <p:nvSpPr>
          <p:cNvPr id="1069059" name="矩形 1069058"/>
          <p:cNvSpPr/>
          <p:nvPr/>
        </p:nvSpPr>
        <p:spPr>
          <a:xfrm>
            <a:off x="563563" y="1754188"/>
            <a:ext cx="8580437" cy="8223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GB" altLang="zh-CN">
                <a:latin typeface="Arial" panose="020B0604020202020204" pitchFamily="34" charset="0"/>
              </a:rPr>
              <a:t>Generally, the smaller and less polar a molecule, the easier and faster it will diffuse across a cell membrane.</a:t>
            </a:r>
            <a:endParaRPr lang="en-GB" altLang="zh-CN">
              <a:latin typeface="Arial" panose="020B0604020202020204" pitchFamily="34" charset="0"/>
            </a:endParaRPr>
          </a:p>
        </p:txBody>
      </p:sp>
      <p:sp>
        <p:nvSpPr>
          <p:cNvPr id="1069060" name="矩形 1069059"/>
          <p:cNvSpPr/>
          <p:nvPr/>
        </p:nvSpPr>
        <p:spPr>
          <a:xfrm>
            <a:off x="563556" y="2724150"/>
            <a:ext cx="5341944" cy="11874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363855" indent="-363855" fontAlgn="base">
              <a:buClr>
                <a:srgbClr val="10BC45"/>
              </a:buClr>
              <a:buSzPct val="80000"/>
              <a:buFont typeface="Wingdings" panose="05000000000000000000" pitchFamily="2" charset="2"/>
              <a:buChar char="l"/>
            </a:pPr>
            <a:r>
              <a:rPr lang="en-GB" altLang="zh-CN" strike="noStrike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Small, non-polar molecules</a:t>
            </a:r>
            <a:r>
              <a:rPr lang="en-GB" altLang="zh-CN" strike="noStrike" noProof="1">
                <a:latin typeface="Arial" panose="020B0604020202020204" pitchFamily="34" charset="0"/>
                <a:ea typeface="+mn-ea"/>
                <a:cs typeface="+mn-cs"/>
              </a:rPr>
              <a:t> such as oxygen and carbon dioxide rapidly diffuse across a membrane.</a:t>
            </a:r>
            <a:endParaRPr lang="en-GB" altLang="zh-CN" strike="noStrike" noProof="1">
              <a:latin typeface="Arial" panose="020B0604020202020204" pitchFamily="34" charset="0"/>
            </a:endParaRPr>
          </a:p>
        </p:txBody>
      </p:sp>
      <p:sp>
        <p:nvSpPr>
          <p:cNvPr id="34820" name="矩形 1069060"/>
          <p:cNvSpPr/>
          <p:nvPr/>
        </p:nvSpPr>
        <p:spPr>
          <a:xfrm>
            <a:off x="563563" y="784225"/>
            <a:ext cx="8580437" cy="8223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GB" altLang="zh-CN">
                <a:latin typeface="Arial" panose="020B0604020202020204" pitchFamily="34" charset="0"/>
              </a:rPr>
              <a:t>The non-polar, hydrophobic tails of phospholipid molecules in a cell membrane act as a barrier to most substances.</a:t>
            </a:r>
            <a:endParaRPr lang="en-GB" altLang="zh-CN">
              <a:latin typeface="Arial" panose="020B0604020202020204" pitchFamily="34" charset="0"/>
            </a:endParaRPr>
          </a:p>
        </p:txBody>
      </p:sp>
      <p:sp>
        <p:nvSpPr>
          <p:cNvPr id="1069062" name="矩形 1069061"/>
          <p:cNvSpPr/>
          <p:nvPr/>
        </p:nvSpPr>
        <p:spPr>
          <a:xfrm>
            <a:off x="563557" y="4059232"/>
            <a:ext cx="5175250" cy="11874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363855" indent="-363855" fontAlgn="base">
              <a:buClr>
                <a:srgbClr val="10BC45"/>
              </a:buClr>
              <a:buSzPct val="80000"/>
              <a:buFont typeface="Wingdings" panose="05000000000000000000" pitchFamily="2" charset="2"/>
              <a:buChar char="l"/>
            </a:pPr>
            <a:r>
              <a:rPr lang="en-GB" altLang="zh-CN" strike="noStrike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Small, polar molecules</a:t>
            </a:r>
            <a:r>
              <a:rPr lang="en-GB" altLang="zh-CN" strike="noStrike" noProof="1">
                <a:latin typeface="Arial" panose="020B0604020202020204" pitchFamily="34" charset="0"/>
                <a:ea typeface="+mn-ea"/>
                <a:cs typeface="+mn-cs"/>
              </a:rPr>
              <a:t>, such as </a:t>
            </a:r>
            <a:r>
              <a:rPr lang="en-GB" altLang="zh-CN" strike="noStrike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water and urea</a:t>
            </a:r>
            <a:r>
              <a:rPr lang="en-GB" altLang="zh-CN" strike="noStrike" noProof="1">
                <a:latin typeface="Arial" panose="020B0604020202020204" pitchFamily="34" charset="0"/>
                <a:ea typeface="+mn-ea"/>
                <a:cs typeface="+mn-cs"/>
              </a:rPr>
              <a:t>, also diffuse across, but much more slowly.</a:t>
            </a:r>
            <a:endParaRPr lang="en-GB" altLang="zh-CN" strike="noStrike" noProof="1">
              <a:latin typeface="Arial" panose="020B0604020202020204" pitchFamily="34" charset="0"/>
            </a:endParaRPr>
          </a:p>
        </p:txBody>
      </p:sp>
      <p:sp>
        <p:nvSpPr>
          <p:cNvPr id="1069063" name="矩形 1069062"/>
          <p:cNvSpPr/>
          <p:nvPr/>
        </p:nvSpPr>
        <p:spPr>
          <a:xfrm>
            <a:off x="563556" y="5394325"/>
            <a:ext cx="6818319" cy="8223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363855" indent="-363855" fontAlgn="base">
              <a:buClr>
                <a:srgbClr val="10BC45"/>
              </a:buClr>
              <a:buSzPct val="80000"/>
              <a:buFont typeface="Wingdings" panose="05000000000000000000" pitchFamily="2" charset="2"/>
              <a:buChar char="l"/>
            </a:pPr>
            <a:r>
              <a:rPr lang="en-GB" altLang="zh-CN" strike="noStrike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Charged particles (ions) cannot diffuse</a:t>
            </a:r>
            <a:r>
              <a:rPr lang="en-GB" altLang="zh-CN" strike="noStrike" noProof="1">
                <a:latin typeface="Arial" panose="020B0604020202020204" pitchFamily="34" charset="0"/>
                <a:ea typeface="+mn-ea"/>
                <a:cs typeface="+mn-cs"/>
              </a:rPr>
              <a:t> across a membrane, even if they are very small.</a:t>
            </a:r>
            <a:endParaRPr lang="en-GB" altLang="zh-CN" strike="noStrike" noProof="1">
              <a:latin typeface="Arial" panose="020B0604020202020204" pitchFamily="34" charset="0"/>
            </a:endParaRPr>
          </a:p>
        </p:txBody>
      </p:sp>
      <p:pic>
        <p:nvPicPr>
          <p:cNvPr id="1069064" name="图片 1069063" descr="carbon dioxid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-1357191">
            <a:off x="6810375" y="3082925"/>
            <a:ext cx="2181225" cy="781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9065" name="图片 1069064" descr="oxy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694106">
            <a:off x="5764213" y="2860675"/>
            <a:ext cx="1428750" cy="733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9066" name="图片 1069065" descr="water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36664">
            <a:off x="5561013" y="4314825"/>
            <a:ext cx="1439862" cy="735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9067" name="图片 1069066" descr="sodium i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725" y="5240338"/>
            <a:ext cx="1039813" cy="10398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9068" name="图片 1069067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69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69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690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690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69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69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69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69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69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69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69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69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9059" grpId="0"/>
      <p:bldP spid="1069060" grpId="0"/>
      <p:bldP spid="1069062" grpId="0"/>
      <p:bldP spid="106906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6865" name="图片 954544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66" name="图片 954545" descr="flash_ic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725" y="115888"/>
            <a:ext cx="385763" cy="43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67" name="图片 954546" descr="notes_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888" y="150813"/>
            <a:ext cx="442912" cy="387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6868" name="标题 95454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Facilitated diffusion</a:t>
            </a:r>
            <a:endParaRPr lang="en-GB" altLang="zh-CN"/>
          </a:p>
        </p:txBody>
      </p:sp>
      <p:pic>
        <p:nvPicPr>
          <p:cNvPr id="2049" name="图片 2048" descr="ppt/media/image27.wmf"/>
          <p:cNvPicPr/>
          <p:nvPr/>
        </p:nvPicPr>
        <p:blipFill>
          <a:blip r:embed="rId4"/>
          <a:stretch>
            <a:fillRect/>
          </a:stretch>
        </p:blipFill>
        <p:spPr>
          <a:xfrm>
            <a:off x="212725" y="800100"/>
            <a:ext cx="8699500" cy="5308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8913" name="图片 1028102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14" name="图片 1028103" descr="flash_ic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725" y="115888"/>
            <a:ext cx="385763" cy="431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915" name="标题 102810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Diffusion</a:t>
            </a:r>
            <a:endParaRPr lang="en-GB" altLang="zh-CN"/>
          </a:p>
        </p:txBody>
      </p:sp>
      <p:pic>
        <p:nvPicPr>
          <p:cNvPr id="3073" name="图片 3072" descr="ppt/media/image28.wmf"/>
          <p:cNvPicPr/>
          <p:nvPr/>
        </p:nvPicPr>
        <p:blipFill>
          <a:blip r:embed="rId3"/>
          <a:stretch>
            <a:fillRect/>
          </a:stretch>
        </p:blipFill>
        <p:spPr>
          <a:xfrm>
            <a:off x="212725" y="800100"/>
            <a:ext cx="8699500" cy="5308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79309" name="图片 1079308" descr="osmosis particle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5125" y="2359025"/>
            <a:ext cx="5873750" cy="1882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010" name="标题 107929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What is osmosis?</a:t>
            </a:r>
            <a:endParaRPr lang="en-GB" altLang="zh-CN"/>
          </a:p>
        </p:txBody>
      </p:sp>
      <p:sp>
        <p:nvSpPr>
          <p:cNvPr id="1079300" name="文本框 1079299"/>
          <p:cNvSpPr txBox="1"/>
          <p:nvPr/>
        </p:nvSpPr>
        <p:spPr>
          <a:xfrm>
            <a:off x="563552" y="784225"/>
            <a:ext cx="8313748" cy="1568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GB" altLang="zh-CN" b="1" noProof="1">
                <a:solidFill>
                  <a:srgbClr val="10BC45"/>
                </a:solidFill>
                <a:latin typeface="Arial" panose="020B0604020202020204" pitchFamily="34" charset="0"/>
                <a:ea typeface="+mn-ea"/>
                <a:cs typeface="+mn-cs"/>
              </a:rPr>
              <a:t>Osmosis</a:t>
            </a:r>
            <a:r>
              <a:rPr lang="en-GB" altLang="zh-CN" noProof="1">
                <a:latin typeface="Arial" panose="020B0604020202020204" pitchFamily="34" charset="0"/>
                <a:ea typeface="+mn-ea"/>
                <a:cs typeface="+mn-cs"/>
              </a:rPr>
              <a:t> is the diffusion of </a:t>
            </a:r>
            <a:r>
              <a:rPr lang="en-GB" altLang="zh-CN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water</a:t>
            </a:r>
            <a:r>
              <a:rPr lang="en-GB" altLang="zh-CN" noProof="1">
                <a:latin typeface="Arial" panose="020B0604020202020204" pitchFamily="34" charset="0"/>
                <a:ea typeface="+mn-ea"/>
                <a:cs typeface="+mn-cs"/>
              </a:rPr>
              <a:t>. It is the net movement of water molecules from a region of</a:t>
            </a:r>
            <a:r>
              <a:rPr lang="en-GB" altLang="zh-CN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 high water </a:t>
            </a:r>
            <a:r>
              <a:rPr lang="en-US" altLang="en-GB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potential</a:t>
            </a:r>
            <a:r>
              <a:rPr lang="en-GB" altLang="zh-CN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 to a region of low water </a:t>
            </a:r>
            <a:r>
              <a:rPr lang="en-US" altLang="en-GB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potential</a:t>
            </a:r>
            <a:r>
              <a:rPr lang="en-GB" altLang="zh-CN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, through a partially-permeable membrane.</a:t>
            </a:r>
            <a:endParaRPr lang="en-GB" altLang="zh-CN" noProof="1">
              <a:highlight>
                <a:srgbClr val="FFFF00"/>
              </a:highlight>
            </a:endParaRPr>
          </a:p>
        </p:txBody>
      </p:sp>
      <p:sp>
        <p:nvSpPr>
          <p:cNvPr id="1079304" name="右箭头 1079303"/>
          <p:cNvSpPr/>
          <p:nvPr/>
        </p:nvSpPr>
        <p:spPr>
          <a:xfrm>
            <a:off x="3314700" y="4252913"/>
            <a:ext cx="2514600" cy="622300"/>
          </a:xfrm>
          <a:prstGeom prst="rightArrow">
            <a:avLst>
              <a:gd name="adj1" fmla="val 50000"/>
              <a:gd name="adj2" fmla="val 84482"/>
            </a:avLst>
          </a:prstGeom>
          <a:gradFill rotWithShape="1">
            <a:gsLst>
              <a:gs pos="0">
                <a:srgbClr val="F7FBFF"/>
              </a:gs>
              <a:gs pos="100000">
                <a:srgbClr val="B9DCFF"/>
              </a:gs>
            </a:gsLst>
            <a:lin ang="0" scaled="1"/>
            <a:tileRect/>
          </a:gra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79305" name="文本框 1079304"/>
          <p:cNvSpPr txBox="1"/>
          <p:nvPr/>
        </p:nvSpPr>
        <p:spPr>
          <a:xfrm>
            <a:off x="1797050" y="4845050"/>
            <a:ext cx="55499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/>
            <a:r>
              <a:rPr lang="en-GB" altLang="zh-CN" b="1">
                <a:latin typeface="Arial" panose="020B0604020202020204" pitchFamily="34" charset="0"/>
              </a:rPr>
              <a:t>net movement of water molecules</a:t>
            </a:r>
            <a:endParaRPr lang="en-GB" altLang="zh-CN" b="1">
              <a:latin typeface="Arial" panose="020B0604020202020204" pitchFamily="34" charset="0"/>
            </a:endParaRPr>
          </a:p>
        </p:txBody>
      </p:sp>
      <p:sp>
        <p:nvSpPr>
          <p:cNvPr id="1079306" name="矩形 1079305"/>
          <p:cNvSpPr/>
          <p:nvPr/>
        </p:nvSpPr>
        <p:spPr>
          <a:xfrm>
            <a:off x="563563" y="5337175"/>
            <a:ext cx="8580437" cy="8223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GB" altLang="zh-CN">
                <a:latin typeface="Arial" panose="020B0604020202020204" pitchFamily="34" charset="0"/>
              </a:rPr>
              <a:t>Osmosis is the process by which cells exchange water with their environment, such as in the mammalian kidney.</a:t>
            </a:r>
            <a:endParaRPr lang="en-GB" altLang="zh-CN">
              <a:latin typeface="Arial" panose="020B0604020202020204" pitchFamily="34" charset="0"/>
            </a:endParaRPr>
          </a:p>
        </p:txBody>
      </p:sp>
      <p:pic>
        <p:nvPicPr>
          <p:cNvPr id="1079312" name="图片 1079311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16" name="图片 1079312" descr="notes_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788" y="150813"/>
            <a:ext cx="442912" cy="3873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79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79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79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79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9305" grpId="0"/>
      <p:bldP spid="107930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19930" name="图片 1019929" descr="visking zoo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7750" y="3806825"/>
            <a:ext cx="4937125" cy="2803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058" name="标题 101990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What is osmosis?</a:t>
            </a:r>
            <a:endParaRPr lang="en-GB" altLang="zh-CN"/>
          </a:p>
        </p:txBody>
      </p:sp>
      <p:grpSp>
        <p:nvGrpSpPr>
          <p:cNvPr id="1019935" name="组合 1019934"/>
          <p:cNvGrpSpPr/>
          <p:nvPr/>
        </p:nvGrpSpPr>
        <p:grpSpPr>
          <a:xfrm>
            <a:off x="5456238" y="5402263"/>
            <a:ext cx="2489200" cy="457200"/>
            <a:chOff x="3437" y="3403"/>
            <a:chExt cx="1568" cy="288"/>
          </a:xfrm>
        </p:grpSpPr>
        <p:sp>
          <p:nvSpPr>
            <p:cNvPr id="45060" name="文本框 1019918"/>
            <p:cNvSpPr txBox="1"/>
            <p:nvPr/>
          </p:nvSpPr>
          <p:spPr>
            <a:xfrm>
              <a:off x="4387" y="3403"/>
              <a:ext cx="618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GB" altLang="zh-CN" b="1">
                  <a:solidFill>
                    <a:srgbClr val="10BC45"/>
                  </a:solidFill>
                  <a:latin typeface="Arial" panose="020B0604020202020204" pitchFamily="34" charset="0"/>
                </a:rPr>
                <a:t>water</a:t>
              </a:r>
              <a:endParaRPr lang="en-GB" altLang="zh-CN" b="1">
                <a:solidFill>
                  <a:srgbClr val="10BC45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5061" name="直接连接符 1019921"/>
            <p:cNvSpPr/>
            <p:nvPr/>
          </p:nvSpPr>
          <p:spPr>
            <a:xfrm flipH="1" flipV="1">
              <a:off x="3437" y="3482"/>
              <a:ext cx="917" cy="9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oval" w="med" len="med"/>
              <a:tailEnd type="triangle" w="lg" len="lg"/>
            </a:ln>
          </p:spPr>
        </p:sp>
      </p:grpSp>
      <p:grpSp>
        <p:nvGrpSpPr>
          <p:cNvPr id="1019934" name="组合 1019933"/>
          <p:cNvGrpSpPr/>
          <p:nvPr/>
        </p:nvGrpSpPr>
        <p:grpSpPr>
          <a:xfrm>
            <a:off x="4010025" y="6051550"/>
            <a:ext cx="4062413" cy="457200"/>
            <a:chOff x="2526" y="3812"/>
            <a:chExt cx="2559" cy="288"/>
          </a:xfrm>
        </p:grpSpPr>
        <p:sp>
          <p:nvSpPr>
            <p:cNvPr id="45063" name="文本框 1019919"/>
            <p:cNvSpPr txBox="1"/>
            <p:nvPr/>
          </p:nvSpPr>
          <p:spPr>
            <a:xfrm>
              <a:off x="4244" y="3812"/>
              <a:ext cx="84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GB" altLang="zh-CN" b="1">
                  <a:solidFill>
                    <a:srgbClr val="10BC45"/>
                  </a:solidFill>
                  <a:latin typeface="Arial" panose="020B0604020202020204" pitchFamily="34" charset="0"/>
                </a:rPr>
                <a:t>glucose</a:t>
              </a:r>
              <a:endParaRPr lang="en-GB" altLang="zh-CN" b="1">
                <a:solidFill>
                  <a:srgbClr val="10BC45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5064" name="直接连接符 1019922"/>
            <p:cNvSpPr/>
            <p:nvPr/>
          </p:nvSpPr>
          <p:spPr>
            <a:xfrm flipH="1" flipV="1">
              <a:off x="2526" y="3834"/>
              <a:ext cx="1692" cy="145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oval" w="med" len="med"/>
              <a:tailEnd type="triangle" w="lg" len="lg"/>
            </a:ln>
          </p:spPr>
        </p:sp>
      </p:grpSp>
      <p:grpSp>
        <p:nvGrpSpPr>
          <p:cNvPr id="1019932" name="组合 1019931"/>
          <p:cNvGrpSpPr/>
          <p:nvPr/>
        </p:nvGrpSpPr>
        <p:grpSpPr>
          <a:xfrm>
            <a:off x="4598988" y="3659188"/>
            <a:ext cx="4027487" cy="1552575"/>
            <a:chOff x="2897" y="2305"/>
            <a:chExt cx="2537" cy="978"/>
          </a:xfrm>
        </p:grpSpPr>
        <p:sp>
          <p:nvSpPr>
            <p:cNvPr id="45066" name="文本框 1019920"/>
            <p:cNvSpPr txBox="1"/>
            <p:nvPr/>
          </p:nvSpPr>
          <p:spPr>
            <a:xfrm>
              <a:off x="3891" y="2305"/>
              <a:ext cx="1543" cy="97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algn="ctr">
                <a:spcBef>
                  <a:spcPct val="0"/>
                </a:spcBef>
              </a:pPr>
              <a:r>
                <a:rPr lang="en-GB" altLang="zh-CN" b="1">
                  <a:solidFill>
                    <a:srgbClr val="10BC45"/>
                  </a:solidFill>
                  <a:latin typeface="Arial" panose="020B0604020202020204" pitchFamily="34" charset="0"/>
                </a:rPr>
                <a:t>partially-</a:t>
              </a:r>
              <a:br>
                <a:rPr lang="en-GB" altLang="zh-CN" b="1">
                  <a:solidFill>
                    <a:srgbClr val="10BC45"/>
                  </a:solidFill>
                  <a:latin typeface="Arial" panose="020B0604020202020204" pitchFamily="34" charset="0"/>
                </a:rPr>
              </a:br>
              <a:r>
                <a:rPr lang="en-GB" altLang="zh-CN" b="1">
                  <a:solidFill>
                    <a:srgbClr val="10BC45"/>
                  </a:solidFill>
                  <a:latin typeface="Arial" panose="020B0604020202020204" pitchFamily="34" charset="0"/>
                </a:rPr>
                <a:t>permeable</a:t>
              </a:r>
              <a:endParaRPr lang="en-GB" altLang="zh-CN" b="1">
                <a:solidFill>
                  <a:srgbClr val="10BC45"/>
                </a:solidFill>
                <a:latin typeface="Arial" panose="020B0604020202020204" pitchFamily="34" charset="0"/>
              </a:endParaRPr>
            </a:p>
            <a:p>
              <a:pPr algn="ctr">
                <a:spcBef>
                  <a:spcPct val="0"/>
                </a:spcBef>
              </a:pPr>
              <a:r>
                <a:rPr lang="en-GB" altLang="zh-CN" b="1">
                  <a:solidFill>
                    <a:srgbClr val="10BC45"/>
                  </a:solidFill>
                  <a:latin typeface="Arial" panose="020B0604020202020204" pitchFamily="34" charset="0"/>
                </a:rPr>
                <a:t>membrane</a:t>
              </a:r>
              <a:endParaRPr lang="en-GB" altLang="zh-CN" b="1">
                <a:solidFill>
                  <a:srgbClr val="10BC45"/>
                </a:solidFill>
                <a:latin typeface="Arial" panose="020B0604020202020204" pitchFamily="34" charset="0"/>
              </a:endParaRPr>
            </a:p>
            <a:p>
              <a:pPr algn="ctr">
                <a:spcBef>
                  <a:spcPct val="0"/>
                </a:spcBef>
              </a:pPr>
              <a:r>
                <a:rPr lang="en-GB" altLang="zh-CN" b="1">
                  <a:solidFill>
                    <a:srgbClr val="10BC45"/>
                  </a:solidFill>
                  <a:latin typeface="Arial" panose="020B0604020202020204" pitchFamily="34" charset="0"/>
                </a:rPr>
                <a:t>(</a:t>
              </a:r>
              <a:r>
                <a:rPr lang="en-GB" altLang="zh-CN" b="1" dirty="0" err="1">
                  <a:solidFill>
                    <a:srgbClr val="10BC45"/>
                  </a:solidFill>
                  <a:latin typeface="Arial" panose="020B0604020202020204" pitchFamily="34" charset="0"/>
                </a:rPr>
                <a:t>visking</a:t>
              </a:r>
              <a:r>
                <a:rPr lang="en-GB" altLang="zh-CN" b="1">
                  <a:solidFill>
                    <a:srgbClr val="10BC45"/>
                  </a:solidFill>
                  <a:latin typeface="Arial" panose="020B0604020202020204" pitchFamily="34" charset="0"/>
                </a:rPr>
                <a:t> tubing)</a:t>
              </a:r>
              <a:endParaRPr lang="en-GB" altLang="zh-CN" b="1">
                <a:solidFill>
                  <a:srgbClr val="10BC45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5067" name="直接连接符 1019923"/>
            <p:cNvSpPr/>
            <p:nvPr/>
          </p:nvSpPr>
          <p:spPr>
            <a:xfrm flipH="1">
              <a:off x="2897" y="2511"/>
              <a:ext cx="1273" cy="184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oval" w="med" len="med"/>
              <a:tailEnd type="triangle" w="lg" len="lg"/>
            </a:ln>
          </p:spPr>
        </p:sp>
      </p:grpSp>
      <p:sp>
        <p:nvSpPr>
          <p:cNvPr id="1019926" name="文本框 1019925"/>
          <p:cNvSpPr txBox="1"/>
          <p:nvPr/>
        </p:nvSpPr>
        <p:spPr>
          <a:xfrm>
            <a:off x="455613" y="1216025"/>
            <a:ext cx="8232775" cy="15684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GB" altLang="zh-CN">
                <a:solidFill>
                  <a:srgbClr val="000066"/>
                </a:solidFill>
                <a:latin typeface="Arial" panose="020B0604020202020204" pitchFamily="34" charset="0"/>
              </a:rPr>
              <a:t>A partially-permeable membrane</a:t>
            </a:r>
            <a:r>
              <a:rPr lang="en-US" altLang="en-GB">
                <a:solidFill>
                  <a:srgbClr val="000066"/>
                </a:solidFill>
                <a:latin typeface="Arial" panose="020B0604020202020204" pitchFamily="34" charset="0"/>
              </a:rPr>
              <a:t> </a:t>
            </a:r>
            <a:r>
              <a:rPr lang="en-GB" altLang="zh-CN">
                <a:solidFill>
                  <a:srgbClr val="000066"/>
                </a:solidFill>
                <a:latin typeface="Arial" panose="020B0604020202020204" pitchFamily="34" charset="0"/>
              </a:rPr>
              <a:t>permit </a:t>
            </a:r>
            <a:r>
              <a:rPr lang="en-GB" altLang="zh-CN">
                <a:solidFill>
                  <a:srgbClr val="FF0000"/>
                </a:solidFill>
                <a:latin typeface="Arial" panose="020B0604020202020204" pitchFamily="34" charset="0"/>
              </a:rPr>
              <a:t>water molecules</a:t>
            </a:r>
            <a:r>
              <a:rPr lang="en-GB" altLang="zh-CN">
                <a:solidFill>
                  <a:srgbClr val="000066"/>
                </a:solidFill>
                <a:latin typeface="Arial" panose="020B0604020202020204" pitchFamily="34" charset="0"/>
              </a:rPr>
              <a:t> through. Osmosis can be demonstrated using </a:t>
            </a:r>
            <a:r>
              <a:rPr lang="en-GB" altLang="zh-CN" dirty="0" err="1">
                <a:solidFill>
                  <a:srgbClr val="FF0000"/>
                </a:solidFill>
                <a:latin typeface="Arial" panose="020B0604020202020204" pitchFamily="34" charset="0"/>
              </a:rPr>
              <a:t>visking</a:t>
            </a:r>
            <a:r>
              <a:rPr lang="en-GB" altLang="zh-CN">
                <a:solidFill>
                  <a:srgbClr val="FF0000"/>
                </a:solidFill>
                <a:latin typeface="Arial" panose="020B0604020202020204" pitchFamily="34" charset="0"/>
              </a:rPr>
              <a:t> tubing </a:t>
            </a:r>
            <a:r>
              <a:rPr lang="en-GB" altLang="zh-CN">
                <a:solidFill>
                  <a:srgbClr val="000066"/>
                </a:solidFill>
                <a:latin typeface="Arial" panose="020B0604020202020204" pitchFamily="34" charset="0"/>
              </a:rPr>
              <a:t>filled with a solution and placed in a beaker of pure water.</a:t>
            </a:r>
            <a:endParaRPr lang="en-GB" altLang="zh-CN">
              <a:solidFill>
                <a:srgbClr val="000066"/>
              </a:solidFill>
              <a:latin typeface="Arial" panose="020B0604020202020204" pitchFamily="34" charset="0"/>
            </a:endParaRPr>
          </a:p>
        </p:txBody>
      </p:sp>
      <p:pic>
        <p:nvPicPr>
          <p:cNvPr id="1019936" name="图片 1019935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19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19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19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19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019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99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sp>
        <p:nvSpPr>
          <p:cNvPr id="15362" name="文本框 3"/>
          <p:cNvSpPr txBox="1"/>
          <p:nvPr/>
        </p:nvSpPr>
        <p:spPr>
          <a:xfrm>
            <a:off x="409575" y="603250"/>
            <a:ext cx="7254875" cy="64008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000">
                <a:latin typeface="Arial" panose="020B0604020202020204" pitchFamily="34" charset="0"/>
              </a:rPr>
              <a:t>diffusion</a:t>
            </a:r>
            <a:r>
              <a:rPr lang="en-US" altLang="zh-CN" sz="2000">
                <a:latin typeface="Arial" panose="020B0604020202020204" pitchFamily="34" charset="0"/>
              </a:rPr>
              <a:t> </a:t>
            </a:r>
            <a:r>
              <a:rPr lang="zh-CN" altLang="en-US" sz="2000">
                <a:latin typeface="Arial" panose="020B0604020202020204" pitchFamily="34" charset="0"/>
              </a:rPr>
              <a:t>/dɪˈfjuːʒn/</a:t>
            </a:r>
            <a:r>
              <a:rPr lang="en-US" altLang="zh-CN" sz="2000">
                <a:latin typeface="Arial" panose="020B0604020202020204" pitchFamily="34" charset="0"/>
              </a:rPr>
              <a:t> </a:t>
            </a:r>
            <a:r>
              <a:rPr lang="zh-CN" altLang="en-US" sz="2000">
                <a:latin typeface="Arial" panose="020B0604020202020204" pitchFamily="34" charset="0"/>
              </a:rPr>
              <a:t>n. 扩散</a:t>
            </a:r>
            <a:endParaRPr lang="zh-CN" altLang="en-US" sz="2000">
              <a:latin typeface="Arial" panose="020B0604020202020204" pitchFamily="34" charset="0"/>
            </a:endParaRPr>
          </a:p>
          <a:p>
            <a:r>
              <a:rPr lang="zh-CN" altLang="en-US" sz="2000">
                <a:latin typeface="Arial" panose="020B0604020202020204" pitchFamily="34" charset="0"/>
              </a:rPr>
              <a:t>concentration</a:t>
            </a:r>
            <a:r>
              <a:rPr lang="en-US" altLang="zh-CN" sz="2000">
                <a:latin typeface="Arial" panose="020B0604020202020204" pitchFamily="34" charset="0"/>
              </a:rPr>
              <a:t> </a:t>
            </a:r>
            <a:r>
              <a:rPr lang="zh-CN" altLang="en-US" sz="2000">
                <a:latin typeface="Arial" panose="020B0604020202020204" pitchFamily="34" charset="0"/>
              </a:rPr>
              <a:t>/ˌkɑːnsnˈtreɪʃn/</a:t>
            </a:r>
            <a:r>
              <a:rPr lang="en-US" altLang="zh-CN" sz="2000">
                <a:latin typeface="Arial" panose="020B0604020202020204" pitchFamily="34" charset="0"/>
              </a:rPr>
              <a:t> </a:t>
            </a:r>
            <a:r>
              <a:rPr lang="zh-CN" altLang="en-US" sz="2000">
                <a:latin typeface="Arial" panose="020B0604020202020204" pitchFamily="34" charset="0"/>
              </a:rPr>
              <a:t>n. 浓度</a:t>
            </a:r>
            <a:endParaRPr lang="zh-CN" altLang="en-US" sz="2000">
              <a:latin typeface="Arial" panose="020B0604020202020204" pitchFamily="34" charset="0"/>
            </a:endParaRPr>
          </a:p>
          <a:p>
            <a:r>
              <a:rPr lang="zh-CN" altLang="en-US" sz="2000">
                <a:latin typeface="Arial" panose="020B0604020202020204" pitchFamily="34" charset="0"/>
              </a:rPr>
              <a:t>concentration gradient/ˈɡreɪdiənt/</a:t>
            </a:r>
            <a:r>
              <a:rPr lang="en-US" altLang="zh-CN" sz="2000">
                <a:latin typeface="Arial" panose="020B0604020202020204" pitchFamily="34" charset="0"/>
              </a:rPr>
              <a:t> n. </a:t>
            </a:r>
            <a:r>
              <a:rPr lang="zh-CN" altLang="en-US" sz="2000">
                <a:latin typeface="Arial" panose="020B0604020202020204" pitchFamily="34" charset="0"/>
              </a:rPr>
              <a:t>浓度梯度</a:t>
            </a:r>
            <a:endParaRPr lang="zh-CN" altLang="en-US" sz="2000">
              <a:latin typeface="Arial" panose="020B0604020202020204" pitchFamily="34" charset="0"/>
            </a:endParaRPr>
          </a:p>
          <a:p>
            <a:r>
              <a:rPr lang="zh-CN" altLang="en-US" sz="2000">
                <a:latin typeface="Arial" panose="020B0604020202020204" pitchFamily="34" charset="0"/>
              </a:rPr>
              <a:t>oxygen /ˈɒksɪdʒən/  </a:t>
            </a:r>
            <a:r>
              <a:rPr lang="en-US" altLang="zh-CN" sz="2000">
                <a:latin typeface="Arial" panose="020B0604020202020204" pitchFamily="34" charset="0"/>
              </a:rPr>
              <a:t> </a:t>
            </a:r>
            <a:r>
              <a:rPr lang="zh-CN" altLang="en-US" sz="2000">
                <a:latin typeface="Arial" panose="020B0604020202020204" pitchFamily="34" charset="0"/>
              </a:rPr>
              <a:t>n.  氧气</a:t>
            </a:r>
            <a:endParaRPr lang="zh-CN" altLang="en-US" sz="2000">
              <a:latin typeface="Arial" panose="020B0604020202020204" pitchFamily="34" charset="0"/>
            </a:endParaRPr>
          </a:p>
          <a:p>
            <a:r>
              <a:rPr lang="zh-CN" altLang="en-US" sz="2000">
                <a:latin typeface="Arial" panose="020B0604020202020204" pitchFamily="34" charset="0"/>
              </a:rPr>
              <a:t>carbon dioxide</a:t>
            </a:r>
            <a:r>
              <a:rPr lang="en-US" altLang="zh-CN" sz="2000">
                <a:latin typeface="Arial" panose="020B0604020202020204" pitchFamily="34" charset="0"/>
              </a:rPr>
              <a:t> </a:t>
            </a:r>
            <a:r>
              <a:rPr lang="zh-CN" altLang="en-US" sz="2000">
                <a:latin typeface="Arial" panose="020B0604020202020204" pitchFamily="34" charset="0"/>
              </a:rPr>
              <a:t> /ˌkɑːbən daɪˈɒksaɪd/  二氧化碳</a:t>
            </a:r>
            <a:endParaRPr lang="zh-CN" altLang="en-US" sz="2000">
              <a:latin typeface="Arial" panose="020B0604020202020204" pitchFamily="34" charset="0"/>
            </a:endParaRPr>
          </a:p>
          <a:p>
            <a:r>
              <a:rPr lang="en-US" altLang="zh-CN" sz="2000">
                <a:latin typeface="Arial" panose="020B0604020202020204" pitchFamily="34" charset="0"/>
              </a:rPr>
              <a:t>passive transport </a:t>
            </a:r>
            <a:r>
              <a:rPr lang="zh-CN" altLang="en-US" sz="2000">
                <a:latin typeface="Arial" panose="020B0604020202020204" pitchFamily="34" charset="0"/>
              </a:rPr>
              <a:t>被动运输</a:t>
            </a:r>
            <a:endParaRPr lang="zh-CN" altLang="en-US" sz="2000">
              <a:latin typeface="Arial" panose="020B0604020202020204" pitchFamily="34" charset="0"/>
            </a:endParaRPr>
          </a:p>
          <a:p>
            <a:r>
              <a:rPr lang="zh-CN" altLang="en-US" sz="2000">
                <a:latin typeface="Arial" panose="020B0604020202020204" pitchFamily="34" charset="0"/>
              </a:rPr>
              <a:t>active transport</a:t>
            </a:r>
            <a:r>
              <a:rPr lang="en-US" altLang="zh-CN" sz="2000">
                <a:latin typeface="Arial" panose="020B0604020202020204" pitchFamily="34" charset="0"/>
              </a:rPr>
              <a:t> </a:t>
            </a:r>
            <a:r>
              <a:rPr lang="zh-CN" altLang="en-US" sz="2000">
                <a:latin typeface="Arial" panose="020B0604020202020204" pitchFamily="34" charset="0"/>
              </a:rPr>
              <a:t>主动运输</a:t>
            </a:r>
            <a:endParaRPr lang="en-US" altLang="zh-CN" sz="2000">
              <a:latin typeface="Arial" panose="020B0604020202020204" pitchFamily="34" charset="0"/>
            </a:endParaRPr>
          </a:p>
          <a:p>
            <a:r>
              <a:rPr lang="zh-CN" altLang="en-US" sz="2000">
                <a:solidFill>
                  <a:schemeClr val="tx1"/>
                </a:solidFill>
                <a:latin typeface="Arial" panose="020B0604020202020204" pitchFamily="34" charset="0"/>
              </a:rPr>
              <a:t>Surface area</a:t>
            </a:r>
            <a:r>
              <a:rPr lang="en-US" altLang="zh-CN" sz="2000">
                <a:solidFill>
                  <a:schemeClr val="tx1"/>
                </a:solidFill>
                <a:latin typeface="Arial" panose="020B0604020202020204" pitchFamily="34" charset="0"/>
              </a:rPr>
              <a:t> to volume ratio /ˈvɒljuːm//ˈreɪʃiəʊ/ </a:t>
            </a:r>
            <a:r>
              <a:rPr lang="zh-CN" altLang="en-US" sz="2000">
                <a:solidFill>
                  <a:schemeClr val="tx1"/>
                </a:solidFill>
                <a:latin typeface="Arial" panose="020B0604020202020204" pitchFamily="34" charset="0"/>
              </a:rPr>
              <a:t>表面积体积比</a:t>
            </a:r>
            <a:endParaRPr lang="zh-CN" altLang="en-US" sz="200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zh-CN" altLang="en-US" sz="2000">
                <a:solidFill>
                  <a:schemeClr val="tx1"/>
                </a:solidFill>
                <a:latin typeface="Arial" panose="020B0604020202020204" pitchFamily="34" charset="0"/>
              </a:rPr>
              <a:t>osmosis</a:t>
            </a:r>
            <a:r>
              <a:rPr lang="en-US" altLang="zh-CN" sz="200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zh-CN" altLang="en-US" sz="2000">
                <a:solidFill>
                  <a:schemeClr val="tx1"/>
                </a:solidFill>
                <a:latin typeface="Arial" panose="020B0604020202020204" pitchFamily="34" charset="0"/>
              </a:rPr>
              <a:t>/ɒzˈməʊsɪs/  </a:t>
            </a:r>
            <a:r>
              <a:rPr lang="en-US" altLang="zh-CN" sz="200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zh-CN" altLang="en-US" sz="2000">
                <a:solidFill>
                  <a:schemeClr val="tx1"/>
                </a:solidFill>
                <a:latin typeface="Arial" panose="020B0604020202020204" pitchFamily="34" charset="0"/>
              </a:rPr>
              <a:t> 渗透</a:t>
            </a:r>
            <a:endParaRPr lang="zh-CN" altLang="en-US" sz="200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n-US" altLang="en-GB" sz="2000">
                <a:solidFill>
                  <a:schemeClr val="tx1"/>
                </a:solidFill>
                <a:latin typeface="Arial" panose="020B0604020202020204" pitchFamily="34" charset="0"/>
              </a:rPr>
              <a:t>semi/</a:t>
            </a:r>
            <a:r>
              <a:rPr lang="en-GB" altLang="zh-CN" sz="2000">
                <a:solidFill>
                  <a:schemeClr val="tx1"/>
                </a:solidFill>
                <a:latin typeface="Arial" panose="020B0604020202020204" pitchFamily="34" charset="0"/>
              </a:rPr>
              <a:t>partially-permeable membrane </a:t>
            </a:r>
            <a:r>
              <a:rPr lang="en-US" altLang="en-GB" sz="200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zh-CN" altLang="en-US" sz="2000">
                <a:solidFill>
                  <a:schemeClr val="tx1"/>
                </a:solidFill>
                <a:latin typeface="Arial" panose="020B0604020202020204" pitchFamily="34" charset="0"/>
              </a:rPr>
              <a:t>/ˈsemi/</a:t>
            </a:r>
            <a:r>
              <a:rPr lang="en-US" altLang="zh-CN" sz="2000">
                <a:solidFill>
                  <a:schemeClr val="tx1"/>
                </a:solidFill>
                <a:latin typeface="Arial" panose="020B0604020202020204" pitchFamily="34" charset="0"/>
              </a:rPr>
              <a:t> /ˈpɑːʃəli/</a:t>
            </a:r>
            <a:r>
              <a:rPr lang="zh-CN" altLang="en-US" sz="2000">
                <a:solidFill>
                  <a:schemeClr val="tx1"/>
                </a:solidFill>
                <a:latin typeface="Arial" panose="020B0604020202020204" pitchFamily="34" charset="0"/>
              </a:rPr>
              <a:t>半透膜</a:t>
            </a:r>
            <a:endParaRPr lang="zh-CN" altLang="en-US" sz="200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zh-CN" altLang="en-US" sz="2000">
                <a:solidFill>
                  <a:schemeClr val="tx1"/>
                </a:solidFill>
                <a:latin typeface="Arial" panose="020B0604020202020204" pitchFamily="34" charset="0"/>
              </a:rPr>
              <a:t>dilute /daɪˈluːt</a:t>
            </a:r>
            <a:r>
              <a:rPr lang="en-US" altLang="zh-CN" sz="2000">
                <a:solidFill>
                  <a:schemeClr val="tx1"/>
                </a:solidFill>
                <a:latin typeface="Arial" panose="020B0604020202020204" pitchFamily="34" charset="0"/>
              </a:rPr>
              <a:t>/ </a:t>
            </a:r>
            <a:r>
              <a:rPr lang="zh-CN" altLang="en-US" sz="2000">
                <a:solidFill>
                  <a:schemeClr val="tx1"/>
                </a:solidFill>
                <a:latin typeface="Arial" panose="020B0604020202020204" pitchFamily="34" charset="0"/>
              </a:rPr>
              <a:t>adj. 稀释的</a:t>
            </a:r>
            <a:endParaRPr lang="zh-CN" altLang="en-US" sz="200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zh-CN" altLang="en-US" sz="200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zh-CN" altLang="en-US" sz="2000">
              <a:latin typeface="Arial" panose="020B0604020202020204" pitchFamily="34" charset="0"/>
            </a:endParaRPr>
          </a:p>
          <a:p>
            <a:endParaRPr lang="zh-CN" altLang="en-US" sz="20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5" name="标题 103014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What is water potential?</a:t>
            </a:r>
            <a:endParaRPr lang="en-GB" altLang="zh-CN"/>
          </a:p>
        </p:txBody>
      </p:sp>
      <p:sp>
        <p:nvSpPr>
          <p:cNvPr id="1030152" name="矩形 1030151"/>
          <p:cNvSpPr/>
          <p:nvPr/>
        </p:nvSpPr>
        <p:spPr>
          <a:xfrm>
            <a:off x="563552" y="3400425"/>
            <a:ext cx="8402648" cy="1187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fontAlgn="base"/>
            <a:r>
              <a:rPr lang="en-GB" altLang="zh-CN" strike="noStrike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Pure water has the highest water potential</a:t>
            </a:r>
            <a:r>
              <a:rPr lang="en-GB" altLang="zh-CN" strike="noStrike" noProof="1">
                <a:latin typeface="Arial" panose="020B0604020202020204" pitchFamily="34" charset="0"/>
                <a:ea typeface="+mn-ea"/>
                <a:cs typeface="+mn-cs"/>
              </a:rPr>
              <a:t>, and has a value of</a:t>
            </a:r>
            <a:r>
              <a:rPr lang="en-GB" altLang="zh-CN" strike="noStrike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 0</a:t>
            </a:r>
            <a:r>
              <a:rPr lang="en-GB" altLang="zh-CN" sz="1000" strike="noStrike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GB" altLang="zh-CN" strike="noStrike" noProof="1" dirty="0" err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kPa</a:t>
            </a:r>
            <a:r>
              <a:rPr lang="en-GB" altLang="zh-CN" strike="noStrike" noProof="1">
                <a:latin typeface="Arial" panose="020B0604020202020204" pitchFamily="34" charset="0"/>
                <a:ea typeface="+mn-ea"/>
                <a:cs typeface="+mn-cs"/>
              </a:rPr>
              <a:t>. Solutions have a </a:t>
            </a:r>
            <a:r>
              <a:rPr lang="en-GB" altLang="zh-CN" b="1" strike="noStrike" noProof="1">
                <a:latin typeface="Arial" panose="020B0604020202020204" pitchFamily="34" charset="0"/>
                <a:ea typeface="+mn-ea"/>
                <a:cs typeface="+mn-cs"/>
              </a:rPr>
              <a:t>lower</a:t>
            </a:r>
            <a:r>
              <a:rPr lang="en-GB" altLang="zh-CN" strike="noStrike" noProof="1">
                <a:latin typeface="Arial" panose="020B0604020202020204" pitchFamily="34" charset="0"/>
                <a:ea typeface="+mn-ea"/>
                <a:cs typeface="+mn-cs"/>
              </a:rPr>
              <a:t> water potential than pure water, and have a </a:t>
            </a:r>
            <a:r>
              <a:rPr lang="en-GB" altLang="zh-CN" b="1" strike="noStrike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negative</a:t>
            </a:r>
            <a:r>
              <a:rPr lang="en-GB" altLang="zh-CN" strike="noStrike" noProof="1">
                <a:latin typeface="Arial" panose="020B0604020202020204" pitchFamily="34" charset="0"/>
                <a:ea typeface="+mn-ea"/>
                <a:cs typeface="+mn-cs"/>
              </a:rPr>
              <a:t> water potential. </a:t>
            </a:r>
            <a:endParaRPr lang="en-GB" altLang="zh-CN" strike="noStrike" noProof="1"/>
          </a:p>
        </p:txBody>
      </p:sp>
      <p:sp>
        <p:nvSpPr>
          <p:cNvPr id="1030155" name="文本框 1030154"/>
          <p:cNvSpPr txBox="1"/>
          <p:nvPr/>
        </p:nvSpPr>
        <p:spPr>
          <a:xfrm>
            <a:off x="563552" y="784225"/>
            <a:ext cx="8580448" cy="1187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GB" altLang="zh-CN" noProof="1">
                <a:latin typeface="Arial" panose="020B0604020202020204" pitchFamily="34" charset="0"/>
                <a:ea typeface="+mn-ea"/>
                <a:cs typeface="+mn-cs"/>
              </a:rPr>
              <a:t>The net movement of water by osmosis is determined by differences in </a:t>
            </a:r>
            <a:r>
              <a:rPr lang="en-GB" altLang="zh-CN" b="1" noProof="1">
                <a:solidFill>
                  <a:srgbClr val="10BC45"/>
                </a:solidFill>
                <a:latin typeface="Arial" panose="020B0604020202020204" pitchFamily="34" charset="0"/>
                <a:ea typeface="+mn-ea"/>
                <a:cs typeface="+mn-cs"/>
              </a:rPr>
              <a:t>water potential</a:t>
            </a:r>
            <a:r>
              <a:rPr lang="en-GB" altLang="zh-CN" noProof="1">
                <a:latin typeface="Arial" panose="020B0604020202020204" pitchFamily="34" charset="0"/>
                <a:ea typeface="+mn-ea"/>
                <a:cs typeface="+mn-cs"/>
              </a:rPr>
              <a:t> between</a:t>
            </a:r>
            <a:r>
              <a:rPr lang="en-GB" altLang="zh-CN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 two solutions</a:t>
            </a:r>
            <a:r>
              <a:rPr lang="en-GB" altLang="zh-CN" noProof="1">
                <a:latin typeface="Arial" panose="020B0604020202020204" pitchFamily="34" charset="0"/>
                <a:ea typeface="+mn-ea"/>
                <a:cs typeface="+mn-cs"/>
              </a:rPr>
              <a:t> connected by a partially-permeable membrane.</a:t>
            </a:r>
            <a:endParaRPr lang="en-GB" altLang="zh-CN" noProof="1"/>
          </a:p>
        </p:txBody>
      </p:sp>
      <p:sp>
        <p:nvSpPr>
          <p:cNvPr id="1030159" name="矩形 1030158"/>
          <p:cNvSpPr/>
          <p:nvPr/>
        </p:nvSpPr>
        <p:spPr>
          <a:xfrm>
            <a:off x="563552" y="2092325"/>
            <a:ext cx="8580448" cy="1187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fontAlgn="base"/>
            <a:r>
              <a:rPr lang="en-GB" altLang="zh-CN" strike="noStrike" noProof="1">
                <a:latin typeface="Arial" panose="020B0604020202020204" pitchFamily="34" charset="0"/>
                <a:ea typeface="+mn-ea"/>
                <a:cs typeface="+mn-cs"/>
              </a:rPr>
              <a:t>Water potential is the </a:t>
            </a:r>
            <a:r>
              <a:rPr lang="en-GB" altLang="zh-CN" strike="noStrike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tendency of water molecules</a:t>
            </a:r>
            <a:r>
              <a:rPr lang="en-GB" altLang="zh-CN" strike="noStrike" noProof="1">
                <a:latin typeface="Arial" panose="020B0604020202020204" pitchFamily="34" charset="0"/>
                <a:ea typeface="+mn-ea"/>
                <a:cs typeface="+mn-cs"/>
              </a:rPr>
              <a:t> in a system to move. It is denoted by the symbol </a:t>
            </a:r>
            <a:r>
              <a:rPr lang="el-GR" altLang="zh-CN" b="1" strike="noStrike" noProof="1" dirty="0">
                <a:solidFill>
                  <a:srgbClr val="10BC45"/>
                </a:solidFill>
                <a:latin typeface="Arial" panose="020B0604020202020204" pitchFamily="34" charset="0"/>
                <a:ea typeface="+mn-ea"/>
                <a:cs typeface="+mn-cs"/>
              </a:rPr>
              <a:t>Ψ</a:t>
            </a:r>
            <a:r>
              <a:rPr lang="en-GB" altLang="zh-CN" strike="noStrike" noProof="1">
                <a:latin typeface="Arial" panose="020B0604020202020204" pitchFamily="34" charset="0"/>
                <a:ea typeface="+mn-ea"/>
                <a:cs typeface="+mn-cs"/>
              </a:rPr>
              <a:t> and is measured in </a:t>
            </a:r>
            <a:r>
              <a:rPr lang="en-GB" altLang="zh-CN" strike="noStrike" noProof="1" dirty="0" err="1">
                <a:latin typeface="Arial" panose="020B0604020202020204" pitchFamily="34" charset="0"/>
                <a:ea typeface="+mn-ea"/>
                <a:cs typeface="+mn-cs"/>
              </a:rPr>
              <a:t>kiloPascals</a:t>
            </a:r>
            <a:r>
              <a:rPr lang="en-GB" altLang="zh-CN" strike="noStrike" noProof="1">
                <a:latin typeface="Arial" panose="020B0604020202020204" pitchFamily="34" charset="0"/>
                <a:ea typeface="+mn-ea"/>
                <a:cs typeface="+mn-cs"/>
              </a:rPr>
              <a:t> (</a:t>
            </a:r>
            <a:r>
              <a:rPr lang="en-GB" altLang="zh-CN" strike="noStrike" noProof="1" dirty="0" err="1">
                <a:latin typeface="Arial" panose="020B0604020202020204" pitchFamily="34" charset="0"/>
                <a:ea typeface="+mn-ea"/>
                <a:cs typeface="+mn-cs"/>
              </a:rPr>
              <a:t>kPa</a:t>
            </a:r>
            <a:r>
              <a:rPr lang="en-GB" altLang="zh-CN" strike="noStrike" noProof="1">
                <a:latin typeface="Arial" panose="020B0604020202020204" pitchFamily="34" charset="0"/>
                <a:ea typeface="+mn-ea"/>
                <a:cs typeface="+mn-cs"/>
              </a:rPr>
              <a:t>). </a:t>
            </a:r>
            <a:endParaRPr lang="en-GB" altLang="zh-CN" strike="noStrike" noProof="1"/>
          </a:p>
        </p:txBody>
      </p:sp>
      <p:sp>
        <p:nvSpPr>
          <p:cNvPr id="1030161" name="圆角矩形 1030160"/>
          <p:cNvSpPr/>
          <p:nvPr/>
        </p:nvSpPr>
        <p:spPr>
          <a:xfrm>
            <a:off x="1327150" y="4710113"/>
            <a:ext cx="6489700" cy="1435100"/>
          </a:xfrm>
          <a:prstGeom prst="roundRect">
            <a:avLst>
              <a:gd name="adj" fmla="val 8546"/>
            </a:avLst>
          </a:prstGeom>
          <a:solidFill>
            <a:srgbClr val="FFFFCC"/>
          </a:solidFill>
          <a:ln w="38100" cap="flat" cmpd="sng">
            <a:solidFill>
              <a:srgbClr val="10BC45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0160" name="矩形 1030159"/>
          <p:cNvSpPr/>
          <p:nvPr/>
        </p:nvSpPr>
        <p:spPr>
          <a:xfrm>
            <a:off x="1417638" y="4833938"/>
            <a:ext cx="6307137" cy="11874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/>
            <a:r>
              <a:rPr lang="en-GB" altLang="zh-CN" b="1">
                <a:latin typeface="Arial" panose="020B0604020202020204" pitchFamily="34" charset="0"/>
              </a:rPr>
              <a:t>Water molecules always move from a region of high water potential to a region of low (more negative) water potential.</a:t>
            </a:r>
            <a:endParaRPr lang="en-GB" altLang="zh-CN" b="1">
              <a:latin typeface="Arial" panose="020B0604020202020204" pitchFamily="34" charset="0"/>
            </a:endParaRPr>
          </a:p>
        </p:txBody>
      </p:sp>
      <p:pic>
        <p:nvPicPr>
          <p:cNvPr id="1030163" name="图片 1030162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30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30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30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0152" grpId="0"/>
      <p:bldP spid="1030159" grpId="0"/>
      <p:bldP spid="103016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3" name="标题 101580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Water movement during osmosis</a:t>
            </a:r>
            <a:endParaRPr lang="en-GB" altLang="zh-CN"/>
          </a:p>
        </p:txBody>
      </p:sp>
      <p:pic>
        <p:nvPicPr>
          <p:cNvPr id="49154" name="图片 1015818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9155" name="图片 1015819" descr="flash_ic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725" y="115888"/>
            <a:ext cx="385763" cy="43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7" name="图片 4096" descr="ppt/media/image31.wmf"/>
          <p:cNvPicPr/>
          <p:nvPr/>
        </p:nvPicPr>
        <p:blipFill>
          <a:blip r:embed="rId3"/>
          <a:stretch>
            <a:fillRect/>
          </a:stretch>
        </p:blipFill>
        <p:spPr>
          <a:xfrm>
            <a:off x="212725" y="800100"/>
            <a:ext cx="8699500" cy="5308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1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43890" y="1022350"/>
            <a:ext cx="7719060" cy="11988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noProof="1">
                <a:latin typeface="Arial" panose="020B0604020202020204" pitchFamily="34" charset="0"/>
                <a:ea typeface="+mn-ea"/>
                <a:cs typeface="+mn-cs"/>
              </a:rPr>
              <a:t>Water will move until the water potential is the same</a:t>
            </a:r>
            <a:r>
              <a:rPr lang="en-US" altLang="zh-CN" noProof="1"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zh-CN" altLang="en-US" noProof="1">
                <a:latin typeface="Arial" panose="020B0604020202020204" pitchFamily="34" charset="0"/>
                <a:ea typeface="+mn-ea"/>
                <a:cs typeface="+mn-cs"/>
              </a:rPr>
              <a:t>throughout the system, at which point you can say that</a:t>
            </a:r>
            <a:r>
              <a:rPr lang="en-US" altLang="zh-CN" noProof="1"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zh-CN" altLang="en-US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equilibrium</a:t>
            </a:r>
            <a:r>
              <a:rPr lang="zh-CN" altLang="en-US" noProof="1">
                <a:latin typeface="Arial" panose="020B0604020202020204" pitchFamily="34" charset="0"/>
                <a:ea typeface="+mn-ea"/>
                <a:cs typeface="+mn-cs"/>
              </a:rPr>
              <a:t> has been reached</a:t>
            </a:r>
            <a:endParaRPr lang="zh-CN" altLang="en-US" noProof="1"/>
          </a:p>
        </p:txBody>
      </p:sp>
      <p:pic>
        <p:nvPicPr>
          <p:cNvPr id="51203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7913" y="2640013"/>
            <a:ext cx="3840162" cy="32162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5" name="标题 101683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Dilute vs concentrated</a:t>
            </a:r>
            <a:endParaRPr lang="en-GB" altLang="zh-CN"/>
          </a:p>
        </p:txBody>
      </p:sp>
      <p:sp>
        <p:nvSpPr>
          <p:cNvPr id="1016838" name="矩形 1016837"/>
          <p:cNvSpPr/>
          <p:nvPr/>
        </p:nvSpPr>
        <p:spPr>
          <a:xfrm>
            <a:off x="487363" y="2600325"/>
            <a:ext cx="7615237" cy="8223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355600" indent="-355600">
              <a:buFont typeface="Wingdings" panose="05000000000000000000" pitchFamily="2" charset="2"/>
              <a:buChar char="l"/>
            </a:pPr>
            <a:r>
              <a:rPr lang="en-GB" altLang="zh-CN" b="1">
                <a:solidFill>
                  <a:srgbClr val="10BC45"/>
                </a:solidFill>
                <a:latin typeface="Arial" panose="020B0604020202020204" pitchFamily="34" charset="0"/>
              </a:rPr>
              <a:t>Concentrated solutions</a:t>
            </a:r>
            <a:r>
              <a:rPr lang="en-GB" altLang="zh-CN">
                <a:latin typeface="Arial" panose="020B0604020202020204" pitchFamily="34" charset="0"/>
              </a:rPr>
              <a:t> have a </a:t>
            </a:r>
            <a:r>
              <a:rPr lang="en-GB" altLang="zh-CN" b="1">
                <a:solidFill>
                  <a:srgbClr val="10BC45"/>
                </a:solidFill>
                <a:latin typeface="Arial" panose="020B0604020202020204" pitchFamily="34" charset="0"/>
              </a:rPr>
              <a:t>low </a:t>
            </a:r>
            <a:r>
              <a:rPr lang="en-GB" altLang="zh-CN">
                <a:latin typeface="Arial" panose="020B0604020202020204" pitchFamily="34" charset="0"/>
              </a:rPr>
              <a:t>concentration of water molecules.</a:t>
            </a:r>
            <a:endParaRPr lang="en-GB" altLang="zh-CN">
              <a:latin typeface="Arial" panose="020B0604020202020204" pitchFamily="34" charset="0"/>
            </a:endParaRPr>
          </a:p>
        </p:txBody>
      </p:sp>
      <p:sp>
        <p:nvSpPr>
          <p:cNvPr id="1016842" name="文本框 1016841"/>
          <p:cNvSpPr txBox="1"/>
          <p:nvPr/>
        </p:nvSpPr>
        <p:spPr>
          <a:xfrm>
            <a:off x="563563" y="1778000"/>
            <a:ext cx="7462837" cy="8223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355600" indent="-355600">
              <a:buFont typeface="Wingdings" panose="05000000000000000000" pitchFamily="2" charset="2"/>
              <a:buChar char="l"/>
            </a:pPr>
            <a:r>
              <a:rPr lang="en-GB" altLang="zh-CN" b="1">
                <a:solidFill>
                  <a:srgbClr val="10BC45"/>
                </a:solidFill>
                <a:latin typeface="Arial" panose="020B0604020202020204" pitchFamily="34" charset="0"/>
              </a:rPr>
              <a:t>Dilute solutions</a:t>
            </a:r>
            <a:r>
              <a:rPr lang="en-GB" altLang="zh-CN">
                <a:latin typeface="Arial" panose="020B0604020202020204" pitchFamily="34" charset="0"/>
              </a:rPr>
              <a:t> have a </a:t>
            </a:r>
            <a:r>
              <a:rPr lang="en-GB" altLang="zh-CN" b="1">
                <a:solidFill>
                  <a:srgbClr val="10BC45"/>
                </a:solidFill>
                <a:latin typeface="Arial" panose="020B0604020202020204" pitchFamily="34" charset="0"/>
              </a:rPr>
              <a:t>high</a:t>
            </a:r>
            <a:r>
              <a:rPr lang="en-GB" altLang="zh-CN">
                <a:latin typeface="Arial" panose="020B0604020202020204" pitchFamily="34" charset="0"/>
              </a:rPr>
              <a:t> concentration of water molecules.</a:t>
            </a:r>
            <a:endParaRPr lang="en-GB" altLang="zh-CN">
              <a:latin typeface="Arial" panose="020B0604020202020204" pitchFamily="34" charset="0"/>
            </a:endParaRPr>
          </a:p>
        </p:txBody>
      </p:sp>
      <p:sp>
        <p:nvSpPr>
          <p:cNvPr id="52228" name="文本框 1016843"/>
          <p:cNvSpPr txBox="1"/>
          <p:nvPr/>
        </p:nvSpPr>
        <p:spPr>
          <a:xfrm>
            <a:off x="487363" y="603250"/>
            <a:ext cx="8339137" cy="17129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80000"/>
              </a:lnSpc>
            </a:pPr>
            <a:r>
              <a:rPr lang="en-GB" altLang="zh-CN">
                <a:solidFill>
                  <a:srgbClr val="FF0000"/>
                </a:solidFill>
                <a:latin typeface="Arial" panose="020B0604020202020204" pitchFamily="34" charset="0"/>
              </a:rPr>
              <a:t>solute</a:t>
            </a:r>
            <a:r>
              <a:rPr lang="zh-CN" altLang="en-GB">
                <a:solidFill>
                  <a:srgbClr val="FF0000"/>
                </a:solidFill>
                <a:latin typeface="Arial" panose="020B0604020202020204" pitchFamily="34" charset="0"/>
              </a:rPr>
              <a:t>溶质</a:t>
            </a:r>
            <a:r>
              <a:rPr lang="en-GB" altLang="zh-CN">
                <a:solidFill>
                  <a:srgbClr val="FF0000"/>
                </a:solidFill>
                <a:latin typeface="Arial" panose="020B0604020202020204" pitchFamily="34" charset="0"/>
              </a:rPr>
              <a:t> + solvent</a:t>
            </a:r>
            <a:r>
              <a:rPr lang="zh-CN" altLang="en-GB">
                <a:solidFill>
                  <a:srgbClr val="FF0000"/>
                </a:solidFill>
                <a:latin typeface="Arial" panose="020B0604020202020204" pitchFamily="34" charset="0"/>
              </a:rPr>
              <a:t>溶剂</a:t>
            </a:r>
            <a:r>
              <a:rPr lang="en-GB" altLang="zh-CN">
                <a:solidFill>
                  <a:srgbClr val="FF0000"/>
                </a:solidFill>
                <a:latin typeface="Arial" panose="020B0604020202020204" pitchFamily="34" charset="0"/>
              </a:rPr>
              <a:t> = solution</a:t>
            </a:r>
            <a:endParaRPr lang="en-GB" altLang="zh-CN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>
              <a:lnSpc>
                <a:spcPct val="80000"/>
              </a:lnSpc>
            </a:pPr>
            <a:r>
              <a:rPr lang="en-GB" altLang="zh-CN">
                <a:solidFill>
                  <a:srgbClr val="FF0000"/>
                </a:solidFill>
                <a:latin typeface="Arial" panose="020B0604020202020204" pitchFamily="34" charset="0"/>
              </a:rPr>
              <a:t>During osmosis, water molecules diffuse from pure water or dilute solution to more concentrated solutions.</a:t>
            </a:r>
            <a:endParaRPr lang="en-GB" altLang="zh-CN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en-GB" altLang="zh-CN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grpSp>
        <p:nvGrpSpPr>
          <p:cNvPr id="1016854" name="组合 1016853"/>
          <p:cNvGrpSpPr/>
          <p:nvPr/>
        </p:nvGrpSpPr>
        <p:grpSpPr>
          <a:xfrm>
            <a:off x="381000" y="3311525"/>
            <a:ext cx="2562225" cy="3146425"/>
            <a:chOff x="240" y="1942"/>
            <a:chExt cx="1614" cy="1982"/>
          </a:xfrm>
        </p:grpSpPr>
        <p:sp>
          <p:nvSpPr>
            <p:cNvPr id="52230" name="文本框 1016844"/>
            <p:cNvSpPr txBox="1"/>
            <p:nvPr/>
          </p:nvSpPr>
          <p:spPr>
            <a:xfrm>
              <a:off x="503" y="3636"/>
              <a:ext cx="1087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algn="ctr">
                <a:spcBef>
                  <a:spcPct val="0"/>
                </a:spcBef>
              </a:pPr>
              <a:r>
                <a:rPr lang="en-GB" altLang="zh-CN" b="1">
                  <a:solidFill>
                    <a:srgbClr val="10BC45"/>
                  </a:solidFill>
                  <a:latin typeface="Arial" panose="020B0604020202020204" pitchFamily="34" charset="0"/>
                </a:rPr>
                <a:t>pure water</a:t>
              </a:r>
              <a:endParaRPr lang="en-GB" altLang="zh-CN" b="1">
                <a:solidFill>
                  <a:srgbClr val="10BC45"/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52231" name="图片 1016850" descr="pure water - circle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40" y="1942"/>
              <a:ext cx="1614" cy="1614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016862" name="组合 1016861"/>
          <p:cNvGrpSpPr/>
          <p:nvPr/>
        </p:nvGrpSpPr>
        <p:grpSpPr>
          <a:xfrm>
            <a:off x="3273425" y="3322638"/>
            <a:ext cx="2551113" cy="3135312"/>
            <a:chOff x="2062" y="2093"/>
            <a:chExt cx="1607" cy="1975"/>
          </a:xfrm>
        </p:grpSpPr>
        <p:sp>
          <p:nvSpPr>
            <p:cNvPr id="52233" name="文本框 1016845"/>
            <p:cNvSpPr txBox="1"/>
            <p:nvPr/>
          </p:nvSpPr>
          <p:spPr>
            <a:xfrm>
              <a:off x="2149" y="3780"/>
              <a:ext cx="142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algn="ctr">
                <a:spcBef>
                  <a:spcPct val="0"/>
                </a:spcBef>
              </a:pPr>
              <a:r>
                <a:rPr lang="en-GB" altLang="zh-CN" b="1">
                  <a:solidFill>
                    <a:srgbClr val="10BC45"/>
                  </a:solidFill>
                  <a:latin typeface="Arial" panose="020B0604020202020204" pitchFamily="34" charset="0"/>
                </a:rPr>
                <a:t>dilute solution</a:t>
              </a:r>
              <a:endParaRPr lang="en-GB" altLang="zh-CN" b="1">
                <a:solidFill>
                  <a:srgbClr val="10BC45"/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52234" name="图片 1016858" descr="dilute - circl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2" y="2093"/>
              <a:ext cx="1607" cy="1607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016863" name="组合 1016862"/>
          <p:cNvGrpSpPr/>
          <p:nvPr/>
        </p:nvGrpSpPr>
        <p:grpSpPr>
          <a:xfrm>
            <a:off x="6156325" y="3322638"/>
            <a:ext cx="2551113" cy="3317875"/>
            <a:chOff x="3878" y="2093"/>
            <a:chExt cx="1607" cy="2090"/>
          </a:xfrm>
        </p:grpSpPr>
        <p:sp>
          <p:nvSpPr>
            <p:cNvPr id="52236" name="文本框 1016846"/>
            <p:cNvSpPr txBox="1"/>
            <p:nvPr/>
          </p:nvSpPr>
          <p:spPr>
            <a:xfrm>
              <a:off x="4017" y="3665"/>
              <a:ext cx="1322" cy="51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algn="ctr">
                <a:spcBef>
                  <a:spcPct val="0"/>
                </a:spcBef>
              </a:pPr>
              <a:r>
                <a:rPr lang="en-GB" altLang="zh-CN" b="1">
                  <a:solidFill>
                    <a:srgbClr val="10BC45"/>
                  </a:solidFill>
                  <a:latin typeface="Arial" panose="020B0604020202020204" pitchFamily="34" charset="0"/>
                </a:rPr>
                <a:t>concentrated</a:t>
              </a:r>
              <a:endParaRPr lang="en-GB" altLang="zh-CN" b="1">
                <a:solidFill>
                  <a:srgbClr val="10BC45"/>
                </a:solidFill>
                <a:latin typeface="Arial" panose="020B0604020202020204" pitchFamily="34" charset="0"/>
              </a:endParaRPr>
            </a:p>
            <a:p>
              <a:pPr algn="ctr">
                <a:spcBef>
                  <a:spcPct val="0"/>
                </a:spcBef>
              </a:pPr>
              <a:r>
                <a:rPr lang="en-GB" altLang="zh-CN" b="1">
                  <a:solidFill>
                    <a:srgbClr val="10BC45"/>
                  </a:solidFill>
                  <a:latin typeface="Arial" panose="020B0604020202020204" pitchFamily="34" charset="0"/>
                </a:rPr>
                <a:t>solution</a:t>
              </a:r>
              <a:endParaRPr lang="en-GB" altLang="zh-CN" b="1">
                <a:solidFill>
                  <a:srgbClr val="10BC45"/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52237" name="图片 1016859" descr="concentrated - circl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78" y="2093"/>
              <a:ext cx="1607" cy="1607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1016864" name="图片 1016863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16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16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16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16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16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6838" grpId="0"/>
      <p:bldP spid="101684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427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293938"/>
            <a:ext cx="3254375" cy="1774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202562" y="300990"/>
            <a:ext cx="9270366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W</a:t>
            </a:r>
            <a:r>
              <a:rPr lang="zh-CN" altLang="en-US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ater potential depends on</a:t>
            </a:r>
            <a:r>
              <a:rPr lang="en-US" altLang="zh-CN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zh-CN" altLang="en-US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two factors</a:t>
            </a:r>
            <a:r>
              <a:rPr lang="zh-CN" altLang="en-US" noProof="1">
                <a:latin typeface="Arial" panose="020B0604020202020204" pitchFamily="34" charset="0"/>
                <a:ea typeface="+mn-ea"/>
                <a:cs typeface="+mn-cs"/>
              </a:rPr>
              <a:t>:</a:t>
            </a:r>
            <a:endParaRPr lang="zh-CN" altLang="en-US" noProof="1"/>
          </a:p>
          <a:p>
            <a:r>
              <a:rPr lang="zh-CN" altLang="en-US" noProof="1">
                <a:latin typeface="Arial" panose="020B0604020202020204" pitchFamily="34" charset="0"/>
                <a:ea typeface="+mn-ea"/>
                <a:cs typeface="+mn-cs"/>
              </a:rPr>
              <a:t>• the </a:t>
            </a:r>
            <a:r>
              <a:rPr lang="zh-CN" altLang="en-US" noProof="1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+mn-cs"/>
              </a:rPr>
              <a:t>concentration of the solution</a:t>
            </a:r>
            <a:endParaRPr lang="zh-CN" altLang="en-US" noProof="1"/>
          </a:p>
          <a:p>
            <a:r>
              <a:rPr lang="zh-CN" altLang="en-US" noProof="1">
                <a:latin typeface="Arial" panose="020B0604020202020204" pitchFamily="34" charset="0"/>
                <a:ea typeface="+mn-ea"/>
                <a:cs typeface="+mn-cs"/>
              </a:rPr>
              <a:t>• how much</a:t>
            </a:r>
            <a:r>
              <a:rPr lang="zh-CN" altLang="en-US" noProof="1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+mn-cs"/>
              </a:rPr>
              <a:t> pressure</a:t>
            </a:r>
            <a:r>
              <a:rPr lang="zh-CN" altLang="en-US" noProof="1">
                <a:latin typeface="Arial" panose="020B0604020202020204" pitchFamily="34" charset="0"/>
                <a:ea typeface="+mn-ea"/>
                <a:cs typeface="+mn-cs"/>
              </a:rPr>
              <a:t> is applied to it.</a:t>
            </a:r>
            <a:endParaRPr lang="zh-CN" altLang="en-US" noProof="1"/>
          </a:p>
        </p:txBody>
      </p:sp>
      <p:pic>
        <p:nvPicPr>
          <p:cNvPr id="5427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51123"/>
          <a:stretch>
            <a:fillRect/>
          </a:stretch>
        </p:blipFill>
        <p:spPr>
          <a:xfrm>
            <a:off x="5794375" y="2468563"/>
            <a:ext cx="3238500" cy="19129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4276" name="文本框 5"/>
          <p:cNvSpPr txBox="1"/>
          <p:nvPr/>
        </p:nvSpPr>
        <p:spPr>
          <a:xfrm>
            <a:off x="142875" y="4381500"/>
            <a:ext cx="3756025" cy="10763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1600">
                <a:latin typeface="Arial" panose="020B0604020202020204" pitchFamily="34" charset="0"/>
              </a:rPr>
              <a:t>solution A ：</a:t>
            </a:r>
            <a:endParaRPr lang="zh-CN" altLang="en-US" sz="1600">
              <a:latin typeface="Arial" panose="020B0604020202020204" pitchFamily="34" charset="0"/>
            </a:endParaRPr>
          </a:p>
          <a:p>
            <a:r>
              <a:rPr lang="zh-CN" altLang="en-US" sz="1600">
                <a:latin typeface="Arial" panose="020B0604020202020204" pitchFamily="34" charset="0"/>
              </a:rPr>
              <a:t>solution B</a:t>
            </a:r>
            <a:r>
              <a:rPr lang="en-US" altLang="zh-CN" sz="1600">
                <a:latin typeface="Arial" panose="020B0604020202020204" pitchFamily="34" charset="0"/>
              </a:rPr>
              <a:t>:</a:t>
            </a:r>
            <a:r>
              <a:rPr lang="zh-CN" altLang="en-US" sz="1600">
                <a:latin typeface="Arial" panose="020B0604020202020204" pitchFamily="34" charset="0"/>
              </a:rPr>
              <a:t> </a:t>
            </a:r>
            <a:endParaRPr lang="zh-CN" altLang="en-US" sz="1600">
              <a:latin typeface="Arial" panose="020B0604020202020204" pitchFamily="34" charset="0"/>
            </a:endParaRPr>
          </a:p>
          <a:p>
            <a:r>
              <a:rPr lang="en-US" altLang="zh-CN" sz="1600">
                <a:latin typeface="Arial" panose="020B0604020202020204" pitchFamily="34" charset="0"/>
              </a:rPr>
              <a:t>water:</a:t>
            </a:r>
            <a:endParaRPr lang="en-US" altLang="zh-CN" sz="1600">
              <a:latin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94250" y="4283075"/>
            <a:ext cx="4467225" cy="23082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1800">
                <a:latin typeface="Arial" panose="020B0604020202020204" pitchFamily="34" charset="0"/>
              </a:rPr>
              <a:t>‘squeeze’ water back into solution A</a:t>
            </a:r>
            <a:endParaRPr lang="zh-CN" altLang="en-US" sz="1800">
              <a:latin typeface="Arial" panose="020B0604020202020204" pitchFamily="34" charset="0"/>
            </a:endParaRPr>
          </a:p>
          <a:p>
            <a:r>
              <a:rPr lang="zh-CN" altLang="en-US" sz="1800">
                <a:latin typeface="Arial" panose="020B0604020202020204" pitchFamily="34" charset="0"/>
              </a:rPr>
              <a:t> increasing</a:t>
            </a:r>
            <a:r>
              <a:rPr lang="en-US" altLang="zh-CN" sz="1800">
                <a:latin typeface="Arial" panose="020B0604020202020204" pitchFamily="34" charset="0"/>
              </a:rPr>
              <a:t> </a:t>
            </a:r>
            <a:r>
              <a:rPr lang="zh-CN" altLang="en-US" sz="1800">
                <a:latin typeface="Arial" panose="020B0604020202020204" pitchFamily="34" charset="0"/>
              </a:rPr>
              <a:t>the tendency for water</a:t>
            </a:r>
            <a:r>
              <a:rPr lang="en-US" altLang="zh-CN" sz="1800">
                <a:latin typeface="Arial" panose="020B0604020202020204" pitchFamily="34" charset="0"/>
              </a:rPr>
              <a:t> form B to A</a:t>
            </a:r>
            <a:endParaRPr lang="zh-CN" altLang="en-US" sz="1800">
              <a:latin typeface="Arial" panose="020B0604020202020204" pitchFamily="34" charset="0"/>
            </a:endParaRPr>
          </a:p>
          <a:p>
            <a:r>
              <a:rPr lang="zh-CN" altLang="en-US" sz="1800">
                <a:latin typeface="Arial" panose="020B0604020202020204" pitchFamily="34" charset="0"/>
              </a:rPr>
              <a:t> increasing </a:t>
            </a:r>
            <a:r>
              <a:rPr lang="en-US" altLang="zh-CN" sz="1800">
                <a:latin typeface="Arial" panose="020B0604020202020204" pitchFamily="34" charset="0"/>
              </a:rPr>
              <a:t>B</a:t>
            </a:r>
            <a:r>
              <a:rPr lang="zh-CN" altLang="en-US" sz="1800">
                <a:latin typeface="Arial" panose="020B0604020202020204" pitchFamily="34" charset="0"/>
              </a:rPr>
              <a:t> water potential</a:t>
            </a:r>
            <a:endParaRPr lang="zh-CN" altLang="en-US" sz="1800">
              <a:latin typeface="Arial" panose="020B0604020202020204" pitchFamily="34" charset="0"/>
            </a:endParaRPr>
          </a:p>
          <a:p>
            <a:r>
              <a:rPr lang="zh-CN" altLang="en-US" sz="1800">
                <a:latin typeface="Arial" panose="020B0604020202020204" pitchFamily="34" charset="0"/>
              </a:rPr>
              <a:t>Pressure on a solution increases</a:t>
            </a:r>
            <a:r>
              <a:rPr lang="en-US" altLang="zh-CN" sz="1800">
                <a:latin typeface="Arial" panose="020B0604020202020204" pitchFamily="34" charset="0"/>
              </a:rPr>
              <a:t> </a:t>
            </a:r>
            <a:endParaRPr lang="en-US" altLang="zh-CN" sz="1800">
              <a:latin typeface="Arial" panose="020B0604020202020204" pitchFamily="34" charset="0"/>
            </a:endParaRPr>
          </a:p>
          <a:p>
            <a:r>
              <a:rPr lang="zh-CN" altLang="en-US" sz="1800">
                <a:latin typeface="Arial" panose="020B0604020202020204" pitchFamily="34" charset="0"/>
              </a:rPr>
              <a:t>its water potential.</a:t>
            </a: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4278" name="文本框 7"/>
          <p:cNvSpPr txBox="1"/>
          <p:nvPr/>
        </p:nvSpPr>
        <p:spPr>
          <a:xfrm>
            <a:off x="5707063" y="2049463"/>
            <a:ext cx="457200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1800">
                <a:latin typeface="Arial" panose="020B0604020202020204" pitchFamily="34" charset="0"/>
              </a:rPr>
              <a:t>Applying pressure to solution B</a:t>
            </a: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12875" y="4381500"/>
            <a:ext cx="2671763" cy="14446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1600">
                <a:latin typeface="Arial" panose="020B0604020202020204" pitchFamily="34" charset="0"/>
              </a:rPr>
              <a:t>higher water potential</a:t>
            </a:r>
            <a:endParaRPr lang="zh-CN" altLang="en-US" sz="1600">
              <a:latin typeface="Arial" panose="020B0604020202020204" pitchFamily="34" charset="0"/>
            </a:endParaRPr>
          </a:p>
          <a:p>
            <a:r>
              <a:rPr lang="zh-CN" altLang="en-US" sz="1600">
                <a:latin typeface="Arial" panose="020B0604020202020204" pitchFamily="34" charset="0"/>
              </a:rPr>
              <a:t>low water potential</a:t>
            </a:r>
            <a:endParaRPr lang="en-US" altLang="zh-CN" sz="1600">
              <a:latin typeface="Arial" panose="020B0604020202020204" pitchFamily="34" charset="0"/>
            </a:endParaRPr>
          </a:p>
          <a:p>
            <a:r>
              <a:rPr lang="en-US" altLang="zh-CN" sz="1600">
                <a:latin typeface="Arial" panose="020B0604020202020204" pitchFamily="34" charset="0"/>
              </a:rPr>
              <a:t>higher to lower</a:t>
            </a:r>
            <a:endParaRPr lang="en-US" altLang="zh-CN" sz="1600">
              <a:latin typeface="Arial" panose="020B0604020202020204" pitchFamily="34" charset="0"/>
            </a:endParaRPr>
          </a:p>
          <a:p>
            <a:endParaRPr lang="en-US" altLang="zh-CN" sz="1600">
              <a:latin typeface="Arial" panose="020B0604020202020204" pitchFamily="34" charset="0"/>
            </a:endParaRPr>
          </a:p>
        </p:txBody>
      </p:sp>
      <p:sp>
        <p:nvSpPr>
          <p:cNvPr id="54280" name="文本框 1"/>
          <p:cNvSpPr txBox="1"/>
          <p:nvPr/>
        </p:nvSpPr>
        <p:spPr>
          <a:xfrm>
            <a:off x="850900" y="1957388"/>
            <a:ext cx="30480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>
                <a:latin typeface="Arial" panose="020B0604020202020204" pitchFamily="34" charset="0"/>
              </a:rPr>
              <a:t>before</a:t>
            </a:r>
            <a:endParaRPr lang="en-US" altLang="zh-CN">
              <a:latin typeface="Arial" panose="020B0604020202020204" pitchFamily="34" charset="0"/>
            </a:endParaRPr>
          </a:p>
        </p:txBody>
      </p:sp>
      <p:pic>
        <p:nvPicPr>
          <p:cNvPr id="54281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788" y="2417763"/>
            <a:ext cx="2668587" cy="17129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charRg st="23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charRg st="43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charRg st="43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114" end="1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148" end="16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1" name="标题 99123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Osmosis and cells</a:t>
            </a:r>
            <a:endParaRPr lang="en-GB" altLang="zh-CN"/>
          </a:p>
        </p:txBody>
      </p:sp>
      <p:sp>
        <p:nvSpPr>
          <p:cNvPr id="56322" name="文本框 991239"/>
          <p:cNvSpPr txBox="1"/>
          <p:nvPr/>
        </p:nvSpPr>
        <p:spPr>
          <a:xfrm>
            <a:off x="563563" y="784225"/>
            <a:ext cx="8347075" cy="11874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GB" altLang="zh-CN">
                <a:latin typeface="Arial" panose="020B0604020202020204" pitchFamily="34" charset="0"/>
              </a:rPr>
              <a:t>Plant and animal cells are surrounded by a</a:t>
            </a:r>
            <a:r>
              <a:rPr lang="en-GB" altLang="zh-CN">
                <a:solidFill>
                  <a:srgbClr val="FF0000"/>
                </a:solidFill>
                <a:latin typeface="Arial" panose="020B0604020202020204" pitchFamily="34" charset="0"/>
              </a:rPr>
              <a:t> partially-permeable plasma membrane.</a:t>
            </a:r>
            <a:r>
              <a:rPr lang="en-GB" altLang="zh-CN">
                <a:latin typeface="Arial" panose="020B0604020202020204" pitchFamily="34" charset="0"/>
              </a:rPr>
              <a:t> This allows water and other small molecules to diffuse across.</a:t>
            </a:r>
            <a:endParaRPr lang="en-GB" altLang="zh-CN">
              <a:latin typeface="Arial" panose="020B0604020202020204" pitchFamily="34" charset="0"/>
            </a:endParaRPr>
          </a:p>
        </p:txBody>
      </p:sp>
      <p:pic>
        <p:nvPicPr>
          <p:cNvPr id="991245" name="图片 991244" descr="plant cel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8700" y="3433763"/>
            <a:ext cx="2054225" cy="25923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91248" name="文本框 991247"/>
          <p:cNvSpPr txBox="1"/>
          <p:nvPr/>
        </p:nvSpPr>
        <p:spPr>
          <a:xfrm>
            <a:off x="1274763" y="6191250"/>
            <a:ext cx="15621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/>
            <a:r>
              <a:rPr lang="en-GB" altLang="zh-CN" b="1">
                <a:solidFill>
                  <a:srgbClr val="10BC45"/>
                </a:solidFill>
                <a:latin typeface="Arial" panose="020B0604020202020204" pitchFamily="34" charset="0"/>
              </a:rPr>
              <a:t>plant cell</a:t>
            </a:r>
            <a:endParaRPr lang="en-GB" altLang="zh-CN" b="1">
              <a:solidFill>
                <a:srgbClr val="10BC45"/>
              </a:solidFill>
              <a:latin typeface="Arial" panose="020B0604020202020204" pitchFamily="34" charset="0"/>
            </a:endParaRPr>
          </a:p>
        </p:txBody>
      </p:sp>
      <p:sp>
        <p:nvSpPr>
          <p:cNvPr id="991249" name="文本框 991248"/>
          <p:cNvSpPr txBox="1"/>
          <p:nvPr/>
        </p:nvSpPr>
        <p:spPr>
          <a:xfrm>
            <a:off x="5738813" y="6000750"/>
            <a:ext cx="216217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GB" altLang="zh-CN" b="1">
                <a:solidFill>
                  <a:srgbClr val="10BC45"/>
                </a:solidFill>
                <a:latin typeface="Arial" panose="020B0604020202020204" pitchFamily="34" charset="0"/>
              </a:rPr>
              <a:t>red blood cell</a:t>
            </a:r>
            <a:endParaRPr lang="en-GB" altLang="zh-CN" b="1">
              <a:solidFill>
                <a:srgbClr val="10BC45"/>
              </a:solidFill>
              <a:latin typeface="Arial" panose="020B0604020202020204" pitchFamily="34" charset="0"/>
            </a:endParaRPr>
          </a:p>
        </p:txBody>
      </p:sp>
      <p:pic>
        <p:nvPicPr>
          <p:cNvPr id="991250" name="图片 991249" descr="red blood cel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063" y="3616325"/>
            <a:ext cx="2225675" cy="222567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991262" name="组合 991261"/>
          <p:cNvGrpSpPr/>
          <p:nvPr/>
        </p:nvGrpSpPr>
        <p:grpSpPr>
          <a:xfrm>
            <a:off x="3078163" y="4743450"/>
            <a:ext cx="2192337" cy="457200"/>
            <a:chOff x="1939" y="2988"/>
            <a:chExt cx="1381" cy="288"/>
          </a:xfrm>
        </p:grpSpPr>
        <p:sp>
          <p:nvSpPr>
            <p:cNvPr id="56328" name="文本框 991245"/>
            <p:cNvSpPr txBox="1"/>
            <p:nvPr/>
          </p:nvSpPr>
          <p:spPr>
            <a:xfrm>
              <a:off x="2440" y="2988"/>
              <a:ext cx="880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/>
              <a:r>
                <a:rPr lang="en-GB" altLang="zh-CN" b="1">
                  <a:solidFill>
                    <a:srgbClr val="10BC45"/>
                  </a:solidFill>
                  <a:latin typeface="Arial" panose="020B0604020202020204" pitchFamily="34" charset="0"/>
                </a:rPr>
                <a:t>cell wall</a:t>
              </a:r>
              <a:endParaRPr lang="en-GB" altLang="zh-CN" b="1">
                <a:solidFill>
                  <a:srgbClr val="10BC45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6329" name="直接连接符 991252"/>
            <p:cNvSpPr/>
            <p:nvPr/>
          </p:nvSpPr>
          <p:spPr>
            <a:xfrm flipH="1">
              <a:off x="1939" y="3159"/>
              <a:ext cx="462" cy="1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oval" w="med" len="med"/>
              <a:tailEnd type="triangle" w="lg" len="lg"/>
            </a:ln>
          </p:spPr>
        </p:sp>
      </p:grpSp>
      <p:pic>
        <p:nvPicPr>
          <p:cNvPr id="991258" name="图片 991257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91259" name="文本框 991258"/>
          <p:cNvSpPr txBox="1"/>
          <p:nvPr/>
        </p:nvSpPr>
        <p:spPr>
          <a:xfrm>
            <a:off x="563563" y="2193925"/>
            <a:ext cx="8347075" cy="12001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GB" altLang="zh-CN">
                <a:latin typeface="Arial" panose="020B0604020202020204" pitchFamily="34" charset="0"/>
              </a:rPr>
              <a:t>Plant cells have a strong </a:t>
            </a:r>
            <a:r>
              <a:rPr lang="en-GB" altLang="zh-CN">
                <a:solidFill>
                  <a:srgbClr val="FF0000"/>
                </a:solidFill>
                <a:latin typeface="Arial" panose="020B0604020202020204" pitchFamily="34" charset="0"/>
              </a:rPr>
              <a:t>cell wall</a:t>
            </a:r>
            <a:r>
              <a:rPr lang="en-GB" altLang="zh-CN">
                <a:latin typeface="Arial" panose="020B0604020202020204" pitchFamily="34" charset="0"/>
              </a:rPr>
              <a:t> surrounding the membrane which offers </a:t>
            </a:r>
            <a:r>
              <a:rPr lang="en-GB" altLang="zh-CN">
                <a:solidFill>
                  <a:srgbClr val="FF0000"/>
                </a:solidFill>
                <a:latin typeface="Arial" panose="020B0604020202020204" pitchFamily="34" charset="0"/>
              </a:rPr>
              <a:t>support and protection</a:t>
            </a:r>
            <a:r>
              <a:rPr lang="en-US" altLang="en-GB">
                <a:solidFill>
                  <a:srgbClr val="FF0000"/>
                </a:solidFill>
                <a:latin typeface="Arial" panose="020B0604020202020204" pitchFamily="34" charset="0"/>
              </a:rPr>
              <a:t>,fully permeable</a:t>
            </a:r>
            <a:endParaRPr lang="en-US" altLang="en-GB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991261" name="组合 991260"/>
          <p:cNvGrpSpPr/>
          <p:nvPr/>
        </p:nvGrpSpPr>
        <p:grpSpPr>
          <a:xfrm>
            <a:off x="2932113" y="3514725"/>
            <a:ext cx="3381375" cy="822325"/>
            <a:chOff x="1847" y="2214"/>
            <a:chExt cx="2130" cy="518"/>
          </a:xfrm>
        </p:grpSpPr>
        <p:sp>
          <p:nvSpPr>
            <p:cNvPr id="56333" name="文本框 991246"/>
            <p:cNvSpPr txBox="1"/>
            <p:nvPr/>
          </p:nvSpPr>
          <p:spPr>
            <a:xfrm>
              <a:off x="2368" y="2214"/>
              <a:ext cx="1088" cy="51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algn="ctr">
                <a:spcBef>
                  <a:spcPct val="0"/>
                </a:spcBef>
              </a:pPr>
              <a:r>
                <a:rPr lang="en-GB" altLang="zh-CN" b="1">
                  <a:solidFill>
                    <a:srgbClr val="10BC45"/>
                  </a:solidFill>
                  <a:latin typeface="Arial" panose="020B0604020202020204" pitchFamily="34" charset="0"/>
                </a:rPr>
                <a:t>plasma</a:t>
              </a:r>
              <a:endParaRPr lang="en-GB" altLang="zh-CN" b="1">
                <a:solidFill>
                  <a:srgbClr val="10BC45"/>
                </a:solidFill>
                <a:latin typeface="Arial" panose="020B0604020202020204" pitchFamily="34" charset="0"/>
              </a:endParaRPr>
            </a:p>
            <a:p>
              <a:pPr algn="ctr">
                <a:spcBef>
                  <a:spcPct val="0"/>
                </a:spcBef>
              </a:pPr>
              <a:r>
                <a:rPr lang="en-GB" altLang="zh-CN" b="1">
                  <a:solidFill>
                    <a:srgbClr val="10BC45"/>
                  </a:solidFill>
                  <a:latin typeface="Arial" panose="020B0604020202020204" pitchFamily="34" charset="0"/>
                </a:rPr>
                <a:t>membrane</a:t>
              </a:r>
              <a:endParaRPr lang="en-GB" altLang="zh-CN" b="1">
                <a:solidFill>
                  <a:srgbClr val="10BC45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6334" name="直接连接符 991251"/>
            <p:cNvSpPr/>
            <p:nvPr/>
          </p:nvSpPr>
          <p:spPr>
            <a:xfrm flipH="1">
              <a:off x="1847" y="2455"/>
              <a:ext cx="538" cy="1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oval" w="med" len="med"/>
              <a:tailEnd type="triangle" w="lg" len="lg"/>
            </a:ln>
          </p:spPr>
        </p:sp>
        <p:sp>
          <p:nvSpPr>
            <p:cNvPr id="56335" name="直接连接符 991259"/>
            <p:cNvSpPr/>
            <p:nvPr/>
          </p:nvSpPr>
          <p:spPr>
            <a:xfrm>
              <a:off x="3439" y="2455"/>
              <a:ext cx="538" cy="1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oval" w="med" len="med"/>
              <a:tailEnd type="triangle" w="lg" len="lg"/>
            </a:ln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99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500"/>
                                        <p:tgtEl>
                                          <p:spTgt spid="99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991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9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991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91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991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1248" grpId="0"/>
      <p:bldP spid="991249" grpId="0"/>
      <p:bldP spid="99125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69" name="标题 99840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Osmosis in plant cells</a:t>
            </a:r>
            <a:endParaRPr lang="en-GB" altLang="zh-CN"/>
          </a:p>
        </p:txBody>
      </p:sp>
      <p:pic>
        <p:nvPicPr>
          <p:cNvPr id="58370" name="图片 998408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8371" name="图片 998409" descr="flash_ic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725" y="115888"/>
            <a:ext cx="385763" cy="43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1" name="图片 5120" descr="ppt/media/image41.wmf"/>
          <p:cNvPicPr/>
          <p:nvPr/>
        </p:nvPicPr>
        <p:blipFill>
          <a:blip r:embed="rId3"/>
          <a:stretch>
            <a:fillRect/>
          </a:stretch>
        </p:blipFill>
        <p:spPr>
          <a:xfrm>
            <a:off x="212725" y="800100"/>
            <a:ext cx="8699500" cy="5308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0417" name="标题 105984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Osmosis and plant cells</a:t>
            </a:r>
            <a:endParaRPr lang="en-GB" altLang="zh-CN"/>
          </a:p>
        </p:txBody>
      </p:sp>
      <p:pic>
        <p:nvPicPr>
          <p:cNvPr id="60418" name="图片 1059847" descr="flash_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51725" y="115888"/>
            <a:ext cx="385763" cy="43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0419" name="图片 1059848" descr="notes_ic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3888" y="150813"/>
            <a:ext cx="442912" cy="387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0420" name="图片 1059849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0421" name="图片 103"/>
          <p:cNvPicPr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85775" y="1127125"/>
            <a:ext cx="7883525" cy="4822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165100" y="3635375"/>
            <a:ext cx="2794000" cy="735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CN" strike="noStrike" noProof="1">
                <a:solidFill>
                  <a:schemeClr val="tx1"/>
                </a:solidFill>
              </a:rPr>
              <a:t>same concentrated </a:t>
            </a:r>
            <a:r>
              <a:rPr lang="en-US" altLang="zh-CN" strike="noStrike" noProof="1">
                <a:solidFill>
                  <a:schemeClr val="tx1"/>
                </a:solidFill>
              </a:rPr>
              <a:t>solution</a:t>
            </a:r>
            <a:endParaRPr lang="en-US" altLang="zh-CN" strike="noStrike" noProof="1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22600" y="3643313"/>
            <a:ext cx="2662238" cy="727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CN" strike="noStrike" noProof="1">
                <a:solidFill>
                  <a:schemeClr val="tx1"/>
                </a:solidFill>
              </a:rPr>
              <a:t> concentrated </a:t>
            </a:r>
            <a:r>
              <a:rPr lang="en-US" altLang="zh-CN" strike="noStrike" noProof="1">
                <a:solidFill>
                  <a:schemeClr val="tx1"/>
                </a:solidFill>
              </a:rPr>
              <a:t>solution</a:t>
            </a:r>
            <a:endParaRPr lang="en-US" altLang="zh-CN" strike="noStrike" noProof="1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786438" y="3643313"/>
            <a:ext cx="2660650" cy="727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CN" strike="noStrike" noProof="1">
                <a:solidFill>
                  <a:schemeClr val="tx1"/>
                </a:solidFill>
              </a:rPr>
              <a:t>dilute </a:t>
            </a:r>
            <a:r>
              <a:rPr lang="en-US" altLang="zh-CN" strike="noStrike" noProof="1">
                <a:solidFill>
                  <a:schemeClr val="tx1"/>
                </a:solidFill>
              </a:rPr>
              <a:t>solution</a:t>
            </a:r>
            <a:endParaRPr lang="en-US" altLang="zh-CN" strike="noStrike" noProof="1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2465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plant cell in p</a:t>
            </a:r>
            <a:r>
              <a:rPr lang="zh-CN" altLang="en-US"/>
              <a:t>ure water </a:t>
            </a:r>
            <a:endParaRPr lang="zh-CN" altLang="en-US"/>
          </a:p>
        </p:txBody>
      </p:sp>
      <p:sp>
        <p:nvSpPr>
          <p:cNvPr id="62466" name="文本框 3"/>
          <p:cNvSpPr txBox="1"/>
          <p:nvPr/>
        </p:nvSpPr>
        <p:spPr>
          <a:xfrm>
            <a:off x="411163" y="939800"/>
            <a:ext cx="7267575" cy="29987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342900" indent="-342900">
              <a:buAutoNum type="arabicPeriod"/>
            </a:pPr>
            <a:r>
              <a:rPr lang="en-US" altLang="zh-CN" sz="1800">
                <a:latin typeface="Arial" panose="020B0604020202020204" pitchFamily="34" charset="0"/>
              </a:rPr>
              <a:t>pure water </a:t>
            </a:r>
            <a:r>
              <a:rPr lang="zh-CN" altLang="en-US" sz="1800">
                <a:latin typeface="Arial" panose="020B0604020202020204" pitchFamily="34" charset="0"/>
              </a:rPr>
              <a:t>has a water potential that</a:t>
            </a:r>
            <a:r>
              <a:rPr lang="en-US" altLang="zh-CN" sz="1800">
                <a:latin typeface="Arial" panose="020B0604020202020204" pitchFamily="34" charset="0"/>
              </a:rPr>
              <a:t> </a:t>
            </a:r>
            <a:r>
              <a:rPr lang="zh-CN" altLang="en-US" sz="1800">
                <a:latin typeface="Arial" panose="020B0604020202020204" pitchFamily="34" charset="0"/>
              </a:rPr>
              <a:t>is higher than cells </a:t>
            </a:r>
            <a:endParaRPr lang="zh-CN" altLang="en-US" sz="1800">
              <a:latin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zh-CN" altLang="en-US" sz="1800">
                <a:latin typeface="Arial" panose="020B0604020202020204" pitchFamily="34" charset="0"/>
              </a:rPr>
              <a:t>net movement of</a:t>
            </a:r>
            <a:r>
              <a:rPr lang="en-US" altLang="zh-CN" sz="1800">
                <a:latin typeface="Arial" panose="020B0604020202020204" pitchFamily="34" charset="0"/>
              </a:rPr>
              <a:t> </a:t>
            </a:r>
            <a:r>
              <a:rPr lang="zh-CN" altLang="en-US" sz="1800">
                <a:latin typeface="Arial" panose="020B0604020202020204" pitchFamily="34" charset="0"/>
              </a:rPr>
              <a:t>water into cells by osmosis</a:t>
            </a:r>
            <a:r>
              <a:rPr lang="en-US" altLang="zh-CN" sz="1800">
                <a:latin typeface="Arial" panose="020B0604020202020204" pitchFamily="34" charset="0"/>
              </a:rPr>
              <a:t> </a:t>
            </a:r>
            <a:r>
              <a:rPr lang="zh-CN" altLang="en-US" sz="1800">
                <a:latin typeface="Arial" panose="020B0604020202020204" pitchFamily="34" charset="0"/>
              </a:rPr>
              <a:t>through their partially permeable</a:t>
            </a:r>
            <a:r>
              <a:rPr lang="en-US" altLang="zh-CN" sz="1800">
                <a:latin typeface="Arial" panose="020B0604020202020204" pitchFamily="34" charset="0"/>
              </a:rPr>
              <a:t> </a:t>
            </a:r>
            <a:r>
              <a:rPr lang="zh-CN" altLang="en-US" sz="1800">
                <a:latin typeface="Arial" panose="020B0604020202020204" pitchFamily="34" charset="0"/>
              </a:rPr>
              <a:t>cell surface membranes. </a:t>
            </a:r>
            <a:endParaRPr lang="zh-CN" altLang="en-US" sz="1800">
              <a:latin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altLang="zh-CN" sz="1800">
                <a:latin typeface="Arial" panose="020B0604020202020204" pitchFamily="34" charset="0"/>
              </a:rPr>
              <a:t>a</a:t>
            </a:r>
            <a:r>
              <a:rPr lang="zh-CN" altLang="en-US" sz="1800">
                <a:latin typeface="Arial" panose="020B0604020202020204" pitchFamily="34" charset="0"/>
              </a:rPr>
              <a:t>s water</a:t>
            </a:r>
            <a:r>
              <a:rPr lang="en-US" altLang="zh-CN" sz="1800">
                <a:latin typeface="Arial" panose="020B0604020202020204" pitchFamily="34" charset="0"/>
              </a:rPr>
              <a:t> </a:t>
            </a:r>
            <a:r>
              <a:rPr lang="zh-CN" altLang="en-US" sz="1800">
                <a:latin typeface="Arial" panose="020B0604020202020204" pitchFamily="34" charset="0"/>
              </a:rPr>
              <a:t>enters, the volume of the protoplasts</a:t>
            </a:r>
            <a:r>
              <a:rPr lang="en-US" altLang="zh-CN" sz="1800">
                <a:latin typeface="Arial" panose="020B0604020202020204" pitchFamily="34" charset="0"/>
              </a:rPr>
              <a:t> </a:t>
            </a:r>
            <a:r>
              <a:rPr lang="zh-CN" altLang="en-US" sz="1800">
                <a:latin typeface="Arial" panose="020B0604020202020204" pitchFamily="34" charset="0"/>
              </a:rPr>
              <a:t>increases</a:t>
            </a:r>
            <a:endParaRPr lang="zh-CN" altLang="en-US" sz="1800">
              <a:latin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zh-CN" altLang="en-US" sz="1800">
                <a:latin typeface="Arial" panose="020B0604020202020204" pitchFamily="34" charset="0"/>
              </a:rPr>
              <a:t> increases the water</a:t>
            </a:r>
            <a:r>
              <a:rPr lang="en-US" altLang="zh-CN" sz="1800">
                <a:latin typeface="Arial" panose="020B0604020202020204" pitchFamily="34" charset="0"/>
              </a:rPr>
              <a:t> </a:t>
            </a:r>
            <a:r>
              <a:rPr lang="zh-CN" altLang="en-US" sz="1800">
                <a:latin typeface="Arial" panose="020B0604020202020204" pitchFamily="34" charset="0"/>
              </a:rPr>
              <a:t>potential of the cells. </a:t>
            </a:r>
            <a:endParaRPr lang="zh-CN" altLang="en-US" sz="1800">
              <a:latin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zh-CN" altLang="en-US" sz="1800">
                <a:latin typeface="Arial" panose="020B0604020202020204" pitchFamily="34" charset="0"/>
              </a:rPr>
              <a:t>until equilibrium is reached when the</a:t>
            </a:r>
            <a:r>
              <a:rPr lang="en-US" altLang="zh-CN" sz="1800">
                <a:latin typeface="Arial" panose="020B0604020202020204" pitchFamily="34" charset="0"/>
              </a:rPr>
              <a:t> </a:t>
            </a:r>
            <a:r>
              <a:rPr lang="zh-CN" altLang="en-US" sz="1800">
                <a:latin typeface="Arial" panose="020B0604020202020204" pitchFamily="34" charset="0"/>
              </a:rPr>
              <a:t>contents of the cells reach the same</a:t>
            </a:r>
            <a:r>
              <a:rPr lang="en-US" altLang="zh-CN" sz="1800">
                <a:latin typeface="Arial" panose="020B0604020202020204" pitchFamily="34" charset="0"/>
              </a:rPr>
              <a:t> </a:t>
            </a:r>
            <a:r>
              <a:rPr lang="zh-CN" altLang="en-US" sz="1800">
                <a:latin typeface="Arial" panose="020B0604020202020204" pitchFamily="34" charset="0"/>
              </a:rPr>
              <a:t>water potential as the water. </a:t>
            </a:r>
            <a:endParaRPr lang="zh-CN" altLang="en-US" sz="1800">
              <a:latin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zh-CN" altLang="en-US" sz="1800">
                <a:latin typeface="Arial" panose="020B0604020202020204" pitchFamily="34" charset="0"/>
              </a:rPr>
              <a:t> cells</a:t>
            </a:r>
            <a:r>
              <a:rPr lang="en-US" altLang="zh-CN" sz="1800">
                <a:latin typeface="Arial" panose="020B0604020202020204" pitchFamily="34" charset="0"/>
              </a:rPr>
              <a:t> </a:t>
            </a:r>
            <a:r>
              <a:rPr lang="zh-CN" altLang="en-US" sz="1800">
                <a:latin typeface="Arial" panose="020B0604020202020204" pitchFamily="34" charset="0"/>
              </a:rPr>
              <a:t>will then be turgid.</a:t>
            </a:r>
            <a:endParaRPr lang="zh-CN" altLang="en-US" sz="18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3489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plasmolysis</a:t>
            </a:r>
            <a:endParaRPr lang="en-US" altLang="zh-CN"/>
          </a:p>
        </p:txBody>
      </p:sp>
      <p:pic>
        <p:nvPicPr>
          <p:cNvPr id="63490" name="图片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4702175" y="4327525"/>
            <a:ext cx="3717925" cy="22272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491" name="文本框 1"/>
          <p:cNvSpPr txBox="1"/>
          <p:nvPr/>
        </p:nvSpPr>
        <p:spPr>
          <a:xfrm>
            <a:off x="293688" y="693738"/>
            <a:ext cx="8361362" cy="32766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zh-CN" altLang="en-US" sz="1800">
                <a:latin typeface="Arial" panose="020B0604020202020204" pitchFamily="34" charset="0"/>
              </a:rPr>
              <a:t> solution has a lower</a:t>
            </a:r>
            <a:r>
              <a:rPr lang="en-US" altLang="zh-CN" sz="1800">
                <a:latin typeface="Arial" panose="020B0604020202020204" pitchFamily="34" charset="0"/>
              </a:rPr>
              <a:t> </a:t>
            </a:r>
            <a:r>
              <a:rPr lang="zh-CN" altLang="en-US" sz="1800">
                <a:latin typeface="Arial" panose="020B0604020202020204" pitchFamily="34" charset="0"/>
              </a:rPr>
              <a:t>water potential than that of cells </a:t>
            </a:r>
            <a:endParaRPr lang="zh-CN" altLang="en-US" sz="1800"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zh-CN" altLang="en-US" sz="1800">
                <a:latin typeface="Arial" panose="020B0604020202020204" pitchFamily="34" charset="0"/>
              </a:rPr>
              <a:t>net movement of</a:t>
            </a:r>
            <a:r>
              <a:rPr lang="en-US" altLang="zh-CN" sz="1800">
                <a:latin typeface="Arial" panose="020B0604020202020204" pitchFamily="34" charset="0"/>
              </a:rPr>
              <a:t> </a:t>
            </a:r>
            <a:r>
              <a:rPr lang="zh-CN" altLang="en-US" sz="1800">
                <a:latin typeface="Arial" panose="020B0604020202020204" pitchFamily="34" charset="0"/>
              </a:rPr>
              <a:t>water out of cells by osmosis</a:t>
            </a:r>
            <a:r>
              <a:rPr lang="en-US" altLang="zh-CN" sz="1800">
                <a:latin typeface="Arial" panose="020B0604020202020204" pitchFamily="34" charset="0"/>
              </a:rPr>
              <a:t> </a:t>
            </a:r>
            <a:r>
              <a:rPr lang="zh-CN" altLang="en-US" sz="1800">
                <a:latin typeface="Arial" panose="020B0604020202020204" pitchFamily="34" charset="0"/>
              </a:rPr>
              <a:t>through their partially permeable cell</a:t>
            </a:r>
            <a:r>
              <a:rPr lang="en-US" altLang="zh-CN" sz="1800">
                <a:latin typeface="Arial" panose="020B0604020202020204" pitchFamily="34" charset="0"/>
              </a:rPr>
              <a:t> </a:t>
            </a:r>
            <a:r>
              <a:rPr lang="zh-CN" altLang="en-US" sz="1800">
                <a:latin typeface="Arial" panose="020B0604020202020204" pitchFamily="34" charset="0"/>
              </a:rPr>
              <a:t>surface membranes. </a:t>
            </a:r>
            <a:endParaRPr lang="zh-CN" altLang="en-US" sz="1800"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zh-CN" altLang="en-US" sz="1800">
                <a:latin typeface="Arial" panose="020B0604020202020204" pitchFamily="34" charset="0"/>
              </a:rPr>
              <a:t>the protoplasts shrink ，</a:t>
            </a:r>
            <a:r>
              <a:rPr lang="en-US" altLang="zh-CN" sz="1800">
                <a:latin typeface="Arial" panose="020B0604020202020204" pitchFamily="34" charset="0"/>
              </a:rPr>
              <a:t>t</a:t>
            </a:r>
            <a:r>
              <a:rPr lang="zh-CN" altLang="en-US" sz="1800">
                <a:latin typeface="Arial" panose="020B0604020202020204" pitchFamily="34" charset="0"/>
              </a:rPr>
              <a:t>his decreases the water potential of</a:t>
            </a:r>
            <a:r>
              <a:rPr lang="en-US" altLang="zh-CN" sz="1800">
                <a:latin typeface="Arial" panose="020B0604020202020204" pitchFamily="34" charset="0"/>
              </a:rPr>
              <a:t> </a:t>
            </a:r>
            <a:r>
              <a:rPr lang="zh-CN" altLang="en-US" sz="1800">
                <a:latin typeface="Arial" panose="020B0604020202020204" pitchFamily="34" charset="0"/>
              </a:rPr>
              <a:t>the cells. </a:t>
            </a:r>
            <a:endParaRPr lang="zh-CN" altLang="en-US" sz="1800"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zh-CN" altLang="en-US" sz="1800">
                <a:latin typeface="Arial" panose="020B0604020202020204" pitchFamily="34" charset="0"/>
              </a:rPr>
              <a:t> incipient plasmolysis. </a:t>
            </a:r>
            <a:endParaRPr lang="zh-CN" altLang="en-US" sz="1800"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zh-CN" altLang="en-US" sz="1800">
                <a:latin typeface="Arial" panose="020B0604020202020204" pitchFamily="34" charset="0"/>
              </a:rPr>
              <a:t>As shrinkage</a:t>
            </a:r>
            <a:r>
              <a:rPr lang="en-US" altLang="zh-CN" sz="1800">
                <a:latin typeface="Arial" panose="020B0604020202020204" pitchFamily="34" charset="0"/>
              </a:rPr>
              <a:t> </a:t>
            </a:r>
            <a:r>
              <a:rPr lang="zh-CN" altLang="en-US" sz="1800">
                <a:latin typeface="Arial" panose="020B0604020202020204" pitchFamily="34" charset="0"/>
              </a:rPr>
              <a:t>continues, the protoplasts pull away</a:t>
            </a:r>
            <a:r>
              <a:rPr lang="en-US" altLang="zh-CN" sz="1800">
                <a:latin typeface="Arial" panose="020B0604020202020204" pitchFamily="34" charset="0"/>
              </a:rPr>
              <a:t> </a:t>
            </a:r>
            <a:r>
              <a:rPr lang="zh-CN" altLang="en-US" sz="1800">
                <a:latin typeface="Arial" panose="020B0604020202020204" pitchFamily="34" charset="0"/>
              </a:rPr>
              <a:t>from the cell walls – this is plasmolysis.</a:t>
            </a:r>
            <a:endParaRPr lang="zh-CN" altLang="en-US" sz="1800"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zh-CN" altLang="en-US" sz="1800">
                <a:latin typeface="Arial" panose="020B0604020202020204" pitchFamily="34" charset="0"/>
              </a:rPr>
              <a:t>Equilibrium is reached when</a:t>
            </a:r>
            <a:r>
              <a:rPr lang="en-US" altLang="zh-CN" sz="1800">
                <a:latin typeface="Arial" panose="020B0604020202020204" pitchFamily="34" charset="0"/>
              </a:rPr>
              <a:t> </a:t>
            </a:r>
            <a:r>
              <a:rPr lang="zh-CN" altLang="en-US" sz="1800">
                <a:latin typeface="Arial" panose="020B0604020202020204" pitchFamily="34" charset="0"/>
              </a:rPr>
              <a:t>the water potential of the cells equals that</a:t>
            </a:r>
            <a:r>
              <a:rPr lang="en-US" altLang="zh-CN" sz="1800">
                <a:latin typeface="Arial" panose="020B0604020202020204" pitchFamily="34" charset="0"/>
              </a:rPr>
              <a:t> </a:t>
            </a:r>
            <a:r>
              <a:rPr lang="zh-CN" altLang="en-US" sz="1800">
                <a:latin typeface="Arial" panose="020B0604020202020204" pitchFamily="34" charset="0"/>
              </a:rPr>
              <a:t>of the sucrose solution</a:t>
            </a:r>
            <a:endParaRPr lang="zh-CN" altLang="en-US" sz="18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sp>
        <p:nvSpPr>
          <p:cNvPr id="16386" name="文本框 3"/>
          <p:cNvSpPr txBox="1"/>
          <p:nvPr/>
        </p:nvSpPr>
        <p:spPr>
          <a:xfrm>
            <a:off x="508000" y="885825"/>
            <a:ext cx="7008812" cy="48926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noProof="1">
                <a:latin typeface="Arial" panose="020B0604020202020204" pitchFamily="34" charset="0"/>
                <a:ea typeface="+mn-ea"/>
                <a:cs typeface="+mn-cs"/>
              </a:rPr>
              <a:t>facilitated diffusion /fəˈsɪlɪteɪtɪd/ </a:t>
            </a:r>
            <a:r>
              <a:rPr lang="zh-CN" altLang="en-US" noProof="1">
                <a:latin typeface="Arial" panose="020B0604020202020204" pitchFamily="34" charset="0"/>
                <a:ea typeface="+mn-ea"/>
                <a:cs typeface="+mn-cs"/>
              </a:rPr>
              <a:t>协助扩散</a:t>
            </a:r>
            <a:endParaRPr lang="en-US" altLang="zh-CN" noProof="1">
              <a:latin typeface="Arial" panose="020B0604020202020204" pitchFamily="34" charset="0"/>
            </a:endParaRPr>
          </a:p>
          <a:p>
            <a:r>
              <a:rPr lang="en-US" altLang="zh-CN" noProof="1">
                <a:latin typeface="Arial" panose="020B0604020202020204" pitchFamily="34" charset="0"/>
                <a:ea typeface="+mn-ea"/>
                <a:cs typeface="+mn-cs"/>
              </a:rPr>
              <a:t>endocytosis /ˌendoʊsaɪˈtoʊsɪs/ </a:t>
            </a:r>
            <a:r>
              <a:rPr lang="zh-CN" altLang="en-US" noProof="1">
                <a:latin typeface="Arial" panose="020B0604020202020204" pitchFamily="34" charset="0"/>
                <a:ea typeface="+mn-ea"/>
                <a:cs typeface="+mn-cs"/>
              </a:rPr>
              <a:t>胞</a:t>
            </a:r>
            <a:r>
              <a:rPr lang="en-US" altLang="zh-CN" noProof="1">
                <a:latin typeface="Arial" panose="020B0604020202020204" pitchFamily="34" charset="0"/>
                <a:ea typeface="+mn-ea"/>
                <a:cs typeface="+mn-cs"/>
              </a:rPr>
              <a:t>吞作用</a:t>
            </a:r>
            <a:endParaRPr lang="en-US" altLang="zh-CN" noProof="1">
              <a:latin typeface="Arial" panose="020B0604020202020204" pitchFamily="34" charset="0"/>
            </a:endParaRPr>
          </a:p>
          <a:p>
            <a:r>
              <a:rPr lang="en-US" altLang="zh-CN" noProof="1">
                <a:latin typeface="Arial" panose="020B0604020202020204" pitchFamily="34" charset="0"/>
                <a:ea typeface="+mn-ea"/>
                <a:cs typeface="+mn-cs"/>
              </a:rPr>
              <a:t>exocytosis /ˌeksoʊsaɪˈtoʊsɪs/ </a:t>
            </a:r>
            <a:r>
              <a:rPr lang="zh-CN" altLang="en-US" noProof="1">
                <a:latin typeface="Arial" panose="020B0604020202020204" pitchFamily="34" charset="0"/>
                <a:ea typeface="+mn-ea"/>
                <a:cs typeface="+mn-cs"/>
              </a:rPr>
              <a:t>胞吐作用</a:t>
            </a:r>
            <a:endParaRPr lang="en-US" altLang="zh-CN" noProof="1">
              <a:latin typeface="Arial" panose="020B0604020202020204" pitchFamily="34" charset="0"/>
            </a:endParaRPr>
          </a:p>
          <a:p>
            <a:r>
              <a:rPr lang="en-US" altLang="zh-CN" noProof="1">
                <a:latin typeface="Arial" panose="020B0604020202020204" pitchFamily="34" charset="0"/>
                <a:ea typeface="+mn-ea"/>
                <a:cs typeface="+mn-cs"/>
              </a:rPr>
              <a:t>bulk transport /bʌlk/</a:t>
            </a:r>
            <a:r>
              <a:rPr lang="zh-CN" altLang="en-US" noProof="1">
                <a:latin typeface="Arial" panose="020B0604020202020204" pitchFamily="34" charset="0"/>
                <a:ea typeface="+mn-ea"/>
                <a:cs typeface="+mn-cs"/>
              </a:rPr>
              <a:t>批量运输</a:t>
            </a:r>
            <a:endParaRPr lang="en-US" altLang="zh-CN" noProof="1">
              <a:latin typeface="Arial" panose="020B0604020202020204" pitchFamily="34" charset="0"/>
            </a:endParaRPr>
          </a:p>
          <a:p>
            <a:r>
              <a:rPr lang="en-US" altLang="zh-CN" noProof="1">
                <a:latin typeface="Arial" panose="020B0604020202020204" pitchFamily="34" charset="0"/>
                <a:ea typeface="+mn-ea"/>
                <a:cs typeface="+mn-cs"/>
              </a:rPr>
              <a:t>hydrophobic /ˌhaɪdrəˈfoʊbɪk/ </a:t>
            </a:r>
            <a:r>
              <a:rPr lang="zh-CN" altLang="en-US" noProof="1">
                <a:latin typeface="Arial" panose="020B0604020202020204" pitchFamily="34" charset="0"/>
                <a:ea typeface="+mn-ea"/>
                <a:cs typeface="+mn-cs"/>
              </a:rPr>
              <a:t>疏水的</a:t>
            </a:r>
            <a:endParaRPr lang="en-US" altLang="zh-CN" noProof="1">
              <a:latin typeface="Arial" panose="020B0604020202020204" pitchFamily="34" charset="0"/>
            </a:endParaRPr>
          </a:p>
          <a:p>
            <a:r>
              <a:rPr lang="en-US" altLang="zh-CN" noProof="1">
                <a:latin typeface="Arial" panose="020B0604020202020204" pitchFamily="34" charset="0"/>
                <a:ea typeface="+mn-ea"/>
                <a:cs typeface="+mn-cs"/>
              </a:rPr>
              <a:t>hydrophilic  /ˌhaɪdrəˈfɪlɪk/</a:t>
            </a:r>
            <a:r>
              <a:rPr lang="zh-CN" altLang="en-US" noProof="1">
                <a:latin typeface="Arial" panose="020B0604020202020204" pitchFamily="34" charset="0"/>
                <a:ea typeface="+mn-ea"/>
                <a:cs typeface="+mn-cs"/>
              </a:rPr>
              <a:t>亲水的</a:t>
            </a:r>
            <a:endParaRPr lang="en-US" altLang="zh-CN" noProof="1">
              <a:latin typeface="Arial" panose="020B0604020202020204" pitchFamily="34" charset="0"/>
            </a:endParaRPr>
          </a:p>
          <a:p>
            <a:r>
              <a:rPr lang="en-US" altLang="zh-CN" noProof="1">
                <a:latin typeface="Arial" panose="020B0604020202020204" pitchFamily="34" charset="0"/>
                <a:ea typeface="+mn-ea"/>
                <a:cs typeface="+mn-cs"/>
              </a:rPr>
              <a:t>hypertonic  /ˌhaɪpə</a:t>
            </a:r>
            <a:r>
              <a:rPr lang="en-US" altLang="zh-CN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r</a:t>
            </a:r>
            <a:r>
              <a:rPr lang="en-US" altLang="zh-CN" noProof="1">
                <a:latin typeface="Arial" panose="020B0604020202020204" pitchFamily="34" charset="0"/>
                <a:ea typeface="+mn-ea"/>
                <a:cs typeface="+mn-cs"/>
              </a:rPr>
              <a:t>ˈtɑːnɪk/ </a:t>
            </a:r>
            <a:r>
              <a:rPr lang="zh-CN" altLang="en-US" noProof="1">
                <a:latin typeface="Arial" panose="020B0604020202020204" pitchFamily="34" charset="0"/>
                <a:ea typeface="+mn-ea"/>
                <a:cs typeface="+mn-cs"/>
              </a:rPr>
              <a:t>高渗的</a:t>
            </a:r>
            <a:endParaRPr lang="en-US" altLang="zh-CN" noProof="1">
              <a:latin typeface="Arial" panose="020B0604020202020204" pitchFamily="34" charset="0"/>
            </a:endParaRPr>
          </a:p>
          <a:p>
            <a:r>
              <a:rPr lang="en-US" altLang="zh-CN" noProof="1">
                <a:latin typeface="Arial" panose="020B0604020202020204" pitchFamily="34" charset="0"/>
                <a:ea typeface="+mn-ea"/>
                <a:cs typeface="+mn-cs"/>
              </a:rPr>
              <a:t>hypotonic / ˌhaɪpə'tɒnɪk]/ </a:t>
            </a:r>
            <a:r>
              <a:rPr lang="zh-CN" altLang="en-US" noProof="1">
                <a:latin typeface="Arial" panose="020B0604020202020204" pitchFamily="34" charset="0"/>
                <a:ea typeface="+mn-ea"/>
                <a:cs typeface="+mn-cs"/>
              </a:rPr>
              <a:t>低渗的</a:t>
            </a:r>
            <a:endParaRPr lang="en-US" altLang="zh-CN" noProof="1">
              <a:latin typeface="Arial" panose="020B0604020202020204" pitchFamily="34" charset="0"/>
            </a:endParaRPr>
          </a:p>
          <a:p>
            <a:r>
              <a:rPr lang="en-US" altLang="zh-CN" noProof="1">
                <a:latin typeface="Arial" panose="020B0604020202020204" pitchFamily="34" charset="0"/>
                <a:ea typeface="+mn-ea"/>
                <a:cs typeface="+mn-cs"/>
              </a:rPr>
              <a:t>isotonic /ˌaɪsəʊˈtɒnɪk/ </a:t>
            </a:r>
            <a:r>
              <a:rPr lang="zh-CN" altLang="en-US" noProof="1">
                <a:latin typeface="Arial" panose="020B0604020202020204" pitchFamily="34" charset="0"/>
                <a:ea typeface="+mn-ea"/>
                <a:cs typeface="+mn-cs"/>
              </a:rPr>
              <a:t>等渗的</a:t>
            </a:r>
            <a:endParaRPr lang="zh-CN" altLang="en-US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4513" name="标题 100249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Osmosis in animal cells</a:t>
            </a:r>
            <a:endParaRPr lang="en-GB" altLang="zh-CN"/>
          </a:p>
        </p:txBody>
      </p:sp>
      <p:pic>
        <p:nvPicPr>
          <p:cNvPr id="64514" name="图片 1002504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4515" name="图片 1002505" descr="flash_ic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725" y="115888"/>
            <a:ext cx="385763" cy="43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5" name="图片 6144" descr="ppt/media/image44.wmf"/>
          <p:cNvPicPr/>
          <p:nvPr/>
        </p:nvPicPr>
        <p:blipFill>
          <a:blip r:embed="rId3"/>
          <a:stretch>
            <a:fillRect/>
          </a:stretch>
        </p:blipFill>
        <p:spPr>
          <a:xfrm>
            <a:off x="212725" y="800100"/>
            <a:ext cx="8699500" cy="5308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6561" name="标题 93696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Osmosis and animal cells</a:t>
            </a:r>
            <a:endParaRPr lang="en-GB" altLang="zh-CN"/>
          </a:p>
        </p:txBody>
      </p:sp>
      <p:sp>
        <p:nvSpPr>
          <p:cNvPr id="66562" name="文本框 936974"/>
          <p:cNvSpPr txBox="1"/>
          <p:nvPr/>
        </p:nvSpPr>
        <p:spPr>
          <a:xfrm>
            <a:off x="557213" y="1042988"/>
            <a:ext cx="7970837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GB" altLang="zh-CN">
                <a:latin typeface="Arial" panose="020B0604020202020204" pitchFamily="34" charset="0"/>
              </a:rPr>
              <a:t>Animal cells do not have a cell wall. </a:t>
            </a:r>
            <a:endParaRPr lang="en-GB" altLang="zh-CN">
              <a:latin typeface="Arial" panose="020B0604020202020204" pitchFamily="34" charset="0"/>
            </a:endParaRPr>
          </a:p>
        </p:txBody>
      </p:sp>
      <p:sp>
        <p:nvSpPr>
          <p:cNvPr id="936979" name="文本框 936978"/>
          <p:cNvSpPr txBox="1"/>
          <p:nvPr/>
        </p:nvSpPr>
        <p:spPr>
          <a:xfrm>
            <a:off x="4137025" y="4497388"/>
            <a:ext cx="4508500" cy="13843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GB" altLang="zh-CN">
                <a:latin typeface="Arial" panose="020B0604020202020204" pitchFamily="34" charset="0"/>
              </a:rPr>
              <a:t>In </a:t>
            </a:r>
            <a:r>
              <a:rPr lang="en-GB" altLang="zh-CN">
                <a:solidFill>
                  <a:srgbClr val="FF0000"/>
                </a:solidFill>
                <a:latin typeface="Arial" panose="020B0604020202020204" pitchFamily="34" charset="0"/>
              </a:rPr>
              <a:t>concentrated solutions</a:t>
            </a:r>
            <a:r>
              <a:rPr lang="en-GB" altLang="zh-CN">
                <a:latin typeface="Arial" panose="020B0604020202020204" pitchFamily="34" charset="0"/>
              </a:rPr>
              <a:t>, water loss causes the cells to </a:t>
            </a:r>
            <a:r>
              <a:rPr lang="en-GB" altLang="zh-CN">
                <a:solidFill>
                  <a:srgbClr val="FF0000"/>
                </a:solidFill>
                <a:latin typeface="Arial" panose="020B0604020202020204" pitchFamily="34" charset="0"/>
              </a:rPr>
              <a:t>shrink.</a:t>
            </a:r>
            <a:r>
              <a:rPr lang="en-GB" altLang="zh-CN">
                <a:latin typeface="Arial" panose="020B0604020202020204" pitchFamily="34" charset="0"/>
              </a:rPr>
              <a:t> </a:t>
            </a:r>
            <a:endParaRPr lang="en-GB" altLang="zh-CN">
              <a:latin typeface="Arial" panose="020B0604020202020204" pitchFamily="34" charset="0"/>
            </a:endParaRPr>
          </a:p>
          <a:p>
            <a:r>
              <a:rPr lang="en-US" altLang="en-GB">
                <a:latin typeface="Arial" panose="020B0604020202020204" pitchFamily="34" charset="0"/>
              </a:rPr>
              <a:t>called </a:t>
            </a:r>
            <a:r>
              <a:rPr lang="en-US" altLang="en-GB">
                <a:solidFill>
                  <a:srgbClr val="FF0000"/>
                </a:solidFill>
                <a:latin typeface="Arial" panose="020B0604020202020204" pitchFamily="34" charset="0"/>
              </a:rPr>
              <a:t>crenation</a:t>
            </a:r>
            <a:endParaRPr lang="en-US" altLang="en-GB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pic>
        <p:nvPicPr>
          <p:cNvPr id="936987" name="图片 936986" descr="crenated blood cel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2025" y="3870325"/>
            <a:ext cx="2774950" cy="2498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36978" name="文本框 936977"/>
          <p:cNvSpPr txBox="1"/>
          <p:nvPr/>
        </p:nvSpPr>
        <p:spPr>
          <a:xfrm>
            <a:off x="557213" y="1860550"/>
            <a:ext cx="4941887" cy="17526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GB" altLang="zh-CN">
                <a:latin typeface="Arial" panose="020B0604020202020204" pitchFamily="34" charset="0"/>
              </a:rPr>
              <a:t>In</a:t>
            </a:r>
            <a:r>
              <a:rPr lang="en-GB" altLang="zh-CN">
                <a:solidFill>
                  <a:srgbClr val="FF0000"/>
                </a:solidFill>
                <a:latin typeface="Arial" panose="020B0604020202020204" pitchFamily="34" charset="0"/>
              </a:rPr>
              <a:t> dilute solutions</a:t>
            </a:r>
            <a:r>
              <a:rPr lang="en-GB" altLang="zh-CN">
                <a:latin typeface="Arial" panose="020B0604020202020204" pitchFamily="34" charset="0"/>
              </a:rPr>
              <a:t>, osmosis can cause animals cells</a:t>
            </a:r>
            <a:r>
              <a:rPr lang="en-US" altLang="en-GB">
                <a:latin typeface="Arial" panose="020B0604020202020204" pitchFamily="34" charset="0"/>
              </a:rPr>
              <a:t> </a:t>
            </a:r>
            <a:r>
              <a:rPr lang="en-GB" altLang="zh-CN">
                <a:latin typeface="Arial" panose="020B0604020202020204" pitchFamily="34" charset="0"/>
              </a:rPr>
              <a:t>to </a:t>
            </a:r>
            <a:r>
              <a:rPr lang="en-GB" altLang="zh-CN">
                <a:solidFill>
                  <a:srgbClr val="FF0000"/>
                </a:solidFill>
                <a:latin typeface="Arial" panose="020B0604020202020204" pitchFamily="34" charset="0"/>
              </a:rPr>
              <a:t>swell up</a:t>
            </a:r>
            <a:r>
              <a:rPr lang="zh-CN" altLang="en-GB">
                <a:solidFill>
                  <a:srgbClr val="FF0000"/>
                </a:solidFill>
                <a:latin typeface="Arial" panose="020B0604020202020204" pitchFamily="34" charset="0"/>
              </a:rPr>
              <a:t>膨胀</a:t>
            </a:r>
            <a:r>
              <a:rPr lang="en-GB" altLang="zh-CN">
                <a:latin typeface="Arial" panose="020B0604020202020204" pitchFamily="34" charset="0"/>
              </a:rPr>
              <a:t> and </a:t>
            </a:r>
            <a:r>
              <a:rPr lang="en-GB" altLang="zh-CN">
                <a:solidFill>
                  <a:srgbClr val="FF0000"/>
                </a:solidFill>
                <a:latin typeface="Arial" panose="020B0604020202020204" pitchFamily="34" charset="0"/>
              </a:rPr>
              <a:t>burst</a:t>
            </a:r>
            <a:r>
              <a:rPr lang="en-US" altLang="en-GB">
                <a:solidFill>
                  <a:srgbClr val="FF0000"/>
                </a:solidFill>
                <a:latin typeface="Arial" panose="020B0604020202020204" pitchFamily="34" charset="0"/>
              </a:rPr>
              <a:t> / lyse</a:t>
            </a:r>
            <a:r>
              <a:rPr lang="en-GB" altLang="zh-CN">
                <a:solidFill>
                  <a:srgbClr val="FF0000"/>
                </a:solidFill>
                <a:latin typeface="Arial" panose="020B0604020202020204" pitchFamily="34" charset="0"/>
              </a:rPr>
              <a:t>.</a:t>
            </a:r>
            <a:endParaRPr lang="en-GB" altLang="zh-CN">
              <a:latin typeface="Arial" panose="020B0604020202020204" pitchFamily="34" charset="0"/>
            </a:endParaRPr>
          </a:p>
          <a:p>
            <a:r>
              <a:rPr lang="en-US" altLang="en-GB">
                <a:latin typeface="Arial" panose="020B0604020202020204" pitchFamily="34" charset="0"/>
              </a:rPr>
              <a:t>called </a:t>
            </a:r>
            <a:r>
              <a:rPr lang="en-GB" altLang="zh-CN">
                <a:solidFill>
                  <a:srgbClr val="FF0000"/>
                </a:solidFill>
                <a:latin typeface="Arial" panose="020B0604020202020204" pitchFamily="34" charset="0"/>
              </a:rPr>
              <a:t>lysis </a:t>
            </a:r>
            <a:r>
              <a:rPr lang="zh-CN" altLang="en-GB">
                <a:solidFill>
                  <a:srgbClr val="FF0000"/>
                </a:solidFill>
                <a:latin typeface="Arial" panose="020B0604020202020204" pitchFamily="34" charset="0"/>
              </a:rPr>
              <a:t>溶解</a:t>
            </a:r>
            <a:endParaRPr lang="zh-CN" altLang="en-GB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pic>
        <p:nvPicPr>
          <p:cNvPr id="936992" name="图片 936991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6567" name="图片 936992" descr="red blood cell (burst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788" y="1741488"/>
            <a:ext cx="2676525" cy="26400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36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36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936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6979" grpId="0"/>
      <p:bldP spid="93697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609" name="标题 101376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Water potential of potatoes</a:t>
            </a:r>
            <a:endParaRPr lang="en-GB" altLang="zh-CN"/>
          </a:p>
        </p:txBody>
      </p:sp>
      <p:pic>
        <p:nvPicPr>
          <p:cNvPr id="68610" name="图片 1013768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8611" name="图片 1013769" descr="flash_ic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725" y="115888"/>
            <a:ext cx="385763" cy="43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8612" name="图片 1013774" descr="exp_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200" y="150813"/>
            <a:ext cx="611188" cy="3889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69" name="图片 7168" descr="ppt/media/image48.wmf"/>
          <p:cNvPicPr/>
          <p:nvPr/>
        </p:nvPicPr>
        <p:blipFill>
          <a:blip r:embed="rId4"/>
          <a:stretch>
            <a:fillRect/>
          </a:stretch>
        </p:blipFill>
        <p:spPr>
          <a:xfrm>
            <a:off x="212725" y="800100"/>
            <a:ext cx="8699500" cy="5308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0657" name="标题 102604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Osmosis: true or false?</a:t>
            </a:r>
            <a:endParaRPr lang="en-GB" altLang="zh-CN"/>
          </a:p>
        </p:txBody>
      </p:sp>
      <p:pic>
        <p:nvPicPr>
          <p:cNvPr id="70658" name="图片 1026055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0659" name="图片 1026056" descr="flash_ic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725" y="115888"/>
            <a:ext cx="385763" cy="43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3" name="图片 8192" descr="ppt/media/image49.wmf"/>
          <p:cNvPicPr/>
          <p:nvPr/>
        </p:nvPicPr>
        <p:blipFill>
          <a:blip r:embed="rId3"/>
          <a:stretch>
            <a:fillRect/>
          </a:stretch>
        </p:blipFill>
        <p:spPr>
          <a:xfrm>
            <a:off x="212725" y="800100"/>
            <a:ext cx="8699500" cy="5308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2705" name="标题 108134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Direction of water movement</a:t>
            </a:r>
            <a:endParaRPr lang="en-GB" altLang="zh-CN"/>
          </a:p>
        </p:txBody>
      </p:sp>
      <p:pic>
        <p:nvPicPr>
          <p:cNvPr id="72706" name="图片 1081349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2707" name="图片 1081350" descr="flash_ic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725" y="115888"/>
            <a:ext cx="385763" cy="43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17" name="图片 9216" descr="ppt/media/image50.wmf"/>
          <p:cNvPicPr/>
          <p:nvPr/>
        </p:nvPicPr>
        <p:blipFill>
          <a:blip r:embed="rId3"/>
          <a:stretch>
            <a:fillRect/>
          </a:stretch>
        </p:blipFill>
        <p:spPr>
          <a:xfrm>
            <a:off x="212725" y="800100"/>
            <a:ext cx="8699500" cy="5308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82377" name="图片 1082376" descr="mitochondri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1900" y="3603625"/>
            <a:ext cx="3059113" cy="27733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6802" name="标题 108236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What is active transport?</a:t>
            </a:r>
            <a:endParaRPr lang="en-GB" altLang="zh-CN"/>
          </a:p>
        </p:txBody>
      </p:sp>
      <p:sp>
        <p:nvSpPr>
          <p:cNvPr id="1082371" name="文本框 1082370"/>
          <p:cNvSpPr txBox="1"/>
          <p:nvPr/>
        </p:nvSpPr>
        <p:spPr>
          <a:xfrm>
            <a:off x="563552" y="784225"/>
            <a:ext cx="8224848" cy="1567169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GB" altLang="zh-CN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Movement of molecules or ions through transport</a:t>
            </a:r>
            <a:endParaRPr lang="en-GB" altLang="zh-CN" noProof="1">
              <a:highlight>
                <a:srgbClr val="FFFF00"/>
              </a:highlight>
            </a:endParaRPr>
          </a:p>
          <a:p>
            <a:r>
              <a:rPr lang="en-GB" altLang="zh-CN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proteins, across a cell membrane, against their</a:t>
            </a:r>
            <a:endParaRPr lang="en-GB" altLang="zh-CN" noProof="1">
              <a:highlight>
                <a:srgbClr val="FFFF00"/>
              </a:highlight>
            </a:endParaRPr>
          </a:p>
          <a:p>
            <a:r>
              <a:rPr lang="en-GB" altLang="zh-CN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concentration gradient, using energy from ATP</a:t>
            </a:r>
            <a:endParaRPr lang="en-GB" altLang="zh-CN" noProof="1">
              <a:highlight>
                <a:srgbClr val="FFFF00"/>
              </a:highlight>
            </a:endParaRPr>
          </a:p>
        </p:txBody>
      </p:sp>
      <p:sp>
        <p:nvSpPr>
          <p:cNvPr id="1082374" name="文本框 1082373"/>
          <p:cNvSpPr txBox="1"/>
          <p:nvPr/>
        </p:nvSpPr>
        <p:spPr>
          <a:xfrm>
            <a:off x="700088" y="3098800"/>
            <a:ext cx="4194175" cy="22828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GB" altLang="zh-CN">
                <a:latin typeface="Arial" panose="020B0604020202020204" pitchFamily="34" charset="0"/>
              </a:rPr>
              <a:t>This process requires the expenditure of energy in the form of </a:t>
            </a:r>
            <a:r>
              <a:rPr lang="en-GB" altLang="zh-CN" b="1">
                <a:solidFill>
                  <a:srgbClr val="10BC45"/>
                </a:solidFill>
                <a:latin typeface="Arial" panose="020B0604020202020204" pitchFamily="34" charset="0"/>
              </a:rPr>
              <a:t>ATP (adenosine triphosphate)</a:t>
            </a:r>
            <a:r>
              <a:rPr lang="en-GB" altLang="zh-CN">
                <a:latin typeface="Arial" panose="020B0604020202020204" pitchFamily="34" charset="0"/>
              </a:rPr>
              <a:t>, a molecule produced by respiration in mitochondria.</a:t>
            </a:r>
            <a:endParaRPr lang="en-GB" altLang="zh-CN">
              <a:latin typeface="Arial" panose="020B0604020202020204" pitchFamily="34" charset="0"/>
            </a:endParaRPr>
          </a:p>
        </p:txBody>
      </p:sp>
      <p:pic>
        <p:nvPicPr>
          <p:cNvPr id="1082378" name="图片 1082377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6806" name="图片 1082378" descr="notes_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788" y="150813"/>
            <a:ext cx="442912" cy="3873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82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82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237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8849" name="标题 99635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Active transport</a:t>
            </a:r>
            <a:endParaRPr lang="en-GB" altLang="zh-CN"/>
          </a:p>
        </p:txBody>
      </p:sp>
      <p:pic>
        <p:nvPicPr>
          <p:cNvPr id="78850" name="图片 996364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8851" name="图片 996365" descr="flash_ic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725" y="115888"/>
            <a:ext cx="385763" cy="43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8852" name="图片 996366" descr="notes_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888" y="150813"/>
            <a:ext cx="442912" cy="387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1" name="图片 10240" descr="ppt/media/image52.wmf"/>
          <p:cNvPicPr/>
          <p:nvPr/>
        </p:nvPicPr>
        <p:blipFill>
          <a:blip r:embed="rId4"/>
          <a:stretch>
            <a:fillRect/>
          </a:stretch>
        </p:blipFill>
        <p:spPr>
          <a:xfrm>
            <a:off x="212725" y="800100"/>
            <a:ext cx="8699500" cy="5308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80898" name="标题 108441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Examples of active transport</a:t>
            </a:r>
            <a:endParaRPr lang="en-GB" altLang="zh-CN"/>
          </a:p>
        </p:txBody>
      </p:sp>
      <p:sp>
        <p:nvSpPr>
          <p:cNvPr id="80899" name="文本框 1084418"/>
          <p:cNvSpPr txBox="1"/>
          <p:nvPr/>
        </p:nvSpPr>
        <p:spPr>
          <a:xfrm>
            <a:off x="563563" y="784225"/>
            <a:ext cx="7983537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GB" altLang="zh-CN">
                <a:latin typeface="Arial" panose="020B0604020202020204" pitchFamily="34" charset="0"/>
              </a:rPr>
              <a:t>Active transport is used in many processes, such as the:</a:t>
            </a:r>
            <a:endParaRPr lang="en-GB" altLang="zh-CN">
              <a:latin typeface="Arial" panose="020B0604020202020204" pitchFamily="34" charset="0"/>
            </a:endParaRPr>
          </a:p>
        </p:txBody>
      </p:sp>
      <p:sp>
        <p:nvSpPr>
          <p:cNvPr id="1084420" name="文本框 1084419"/>
          <p:cNvSpPr txBox="1"/>
          <p:nvPr/>
        </p:nvSpPr>
        <p:spPr>
          <a:xfrm>
            <a:off x="563563" y="1311275"/>
            <a:ext cx="8580438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355600" indent="-355600">
              <a:buClr>
                <a:srgbClr val="10BC45"/>
              </a:buClr>
              <a:buSzPct val="80000"/>
              <a:buFont typeface="Wingdings" panose="05000000000000000000" pitchFamily="2" charset="2"/>
              <a:buChar char="l"/>
            </a:pPr>
            <a:r>
              <a:rPr lang="en-GB" altLang="zh-CN" noProof="1">
                <a:latin typeface="Arial" panose="020B0604020202020204" pitchFamily="34" charset="0"/>
                <a:ea typeface="+mn-ea"/>
                <a:cs typeface="+mn-cs"/>
              </a:rPr>
              <a:t>uptake of</a:t>
            </a:r>
            <a:r>
              <a:rPr lang="en-GB" altLang="zh-CN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 glucose and amino acids</a:t>
            </a:r>
            <a:r>
              <a:rPr lang="en-GB" altLang="zh-CN" noProof="1">
                <a:latin typeface="Arial" panose="020B0604020202020204" pitchFamily="34" charset="0"/>
                <a:ea typeface="+mn-ea"/>
                <a:cs typeface="+mn-cs"/>
              </a:rPr>
              <a:t> in the </a:t>
            </a:r>
            <a:r>
              <a:rPr lang="en-GB" altLang="zh-CN" noProof="1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+mn-cs"/>
              </a:rPr>
              <a:t>small intestine</a:t>
            </a:r>
            <a:endParaRPr lang="en-GB" altLang="zh-CN" noProof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084421" name="文本框 1084420"/>
          <p:cNvSpPr txBox="1"/>
          <p:nvPr/>
        </p:nvSpPr>
        <p:spPr>
          <a:xfrm>
            <a:off x="563563" y="1862138"/>
            <a:ext cx="8580438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355600" indent="-355600">
              <a:buClr>
                <a:srgbClr val="10BC45"/>
              </a:buClr>
              <a:buSzPct val="80000"/>
              <a:buFont typeface="Wingdings" panose="05000000000000000000" pitchFamily="2" charset="2"/>
              <a:buChar char="l"/>
            </a:pPr>
            <a:r>
              <a:rPr lang="en-GB" altLang="zh-CN" noProof="1">
                <a:latin typeface="Arial" panose="020B0604020202020204" pitchFamily="34" charset="0"/>
                <a:ea typeface="+mn-ea"/>
                <a:cs typeface="+mn-cs"/>
              </a:rPr>
              <a:t>absorption of </a:t>
            </a:r>
            <a:r>
              <a:rPr lang="en-GB" altLang="zh-CN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mineral ions</a:t>
            </a:r>
            <a:r>
              <a:rPr lang="en-GB" altLang="zh-CN" noProof="1">
                <a:latin typeface="Arial" panose="020B0604020202020204" pitchFamily="34" charset="0"/>
                <a:ea typeface="+mn-ea"/>
                <a:cs typeface="+mn-cs"/>
              </a:rPr>
              <a:t> by plant roots</a:t>
            </a:r>
            <a:endParaRPr lang="en-GB" altLang="zh-CN" noProof="1">
              <a:latin typeface="Arial" panose="020B0604020202020204" pitchFamily="34" charset="0"/>
            </a:endParaRPr>
          </a:p>
        </p:txBody>
      </p:sp>
      <p:sp>
        <p:nvSpPr>
          <p:cNvPr id="1084422" name="文本框 1084421"/>
          <p:cNvSpPr txBox="1"/>
          <p:nvPr/>
        </p:nvSpPr>
        <p:spPr>
          <a:xfrm>
            <a:off x="563563" y="2413000"/>
            <a:ext cx="8580437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355600" indent="-355600">
              <a:buClr>
                <a:srgbClr val="10BC45"/>
              </a:buClr>
              <a:buSzPct val="80000"/>
              <a:buFont typeface="Wingdings" panose="05000000000000000000" pitchFamily="2" charset="2"/>
              <a:buChar char="l"/>
            </a:pPr>
            <a:r>
              <a:rPr lang="en-GB" altLang="zh-CN">
                <a:latin typeface="Arial" panose="020B0604020202020204" pitchFamily="34" charset="0"/>
              </a:rPr>
              <a:t>excretion of hydrogen ions and urea by kidneys</a:t>
            </a:r>
            <a:endParaRPr lang="en-GB" altLang="zh-CN">
              <a:latin typeface="Arial" panose="020B0604020202020204" pitchFamily="34" charset="0"/>
            </a:endParaRPr>
          </a:p>
        </p:txBody>
      </p:sp>
      <p:sp>
        <p:nvSpPr>
          <p:cNvPr id="1084423" name="文本框 1084422"/>
          <p:cNvSpPr txBox="1"/>
          <p:nvPr/>
        </p:nvSpPr>
        <p:spPr>
          <a:xfrm>
            <a:off x="563563" y="2922588"/>
            <a:ext cx="3398837" cy="15525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355600" indent="-355600">
              <a:buClr>
                <a:srgbClr val="10BC45"/>
              </a:buClr>
              <a:buSzPct val="80000"/>
              <a:buFont typeface="Wingdings" panose="05000000000000000000" pitchFamily="2" charset="2"/>
              <a:buChar char="l"/>
            </a:pPr>
            <a:r>
              <a:rPr lang="en-GB" altLang="zh-CN">
                <a:latin typeface="Arial" panose="020B0604020202020204" pitchFamily="34" charset="0"/>
              </a:rPr>
              <a:t>exchange of sodium and potassium ions in neurons and muscle cells.</a:t>
            </a:r>
            <a:endParaRPr lang="en-GB" altLang="zh-CN">
              <a:latin typeface="Arial" panose="020B0604020202020204" pitchFamily="34" charset="0"/>
            </a:endParaRPr>
          </a:p>
        </p:txBody>
      </p:sp>
      <p:sp>
        <p:nvSpPr>
          <p:cNvPr id="1084425" name="文本框 1084424"/>
          <p:cNvSpPr txBox="1"/>
          <p:nvPr/>
        </p:nvSpPr>
        <p:spPr>
          <a:xfrm>
            <a:off x="563563" y="4619625"/>
            <a:ext cx="3195637" cy="15525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GB" altLang="zh-CN">
                <a:latin typeface="Arial" panose="020B0604020202020204" pitchFamily="34" charset="0"/>
              </a:rPr>
              <a:t>Cells that undertake active transport on a large scale have many mitochondria.</a:t>
            </a:r>
            <a:endParaRPr lang="en-GB" altLang="zh-CN">
              <a:latin typeface="Arial" panose="020B0604020202020204" pitchFamily="34" charset="0"/>
            </a:endParaRPr>
          </a:p>
        </p:txBody>
      </p:sp>
      <p:pic>
        <p:nvPicPr>
          <p:cNvPr id="1084428" name="图片 1084427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0906" name="图片 1084428" descr="notes_ic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3788" y="150813"/>
            <a:ext cx="442912" cy="387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84431" name="图片 1084430" descr="cardiac_musc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175" y="2970213"/>
            <a:ext cx="4286250" cy="33813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84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84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84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84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84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84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4420" grpId="0"/>
      <p:bldP spid="1084421" grpId="0"/>
      <p:bldP spid="1084422" grpId="0"/>
      <p:bldP spid="1084423" grpId="0"/>
      <p:bldP spid="108442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2945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sodium-potassium pump</a:t>
            </a:r>
            <a:endParaRPr lang="en-US" altLang="zh-CN"/>
          </a:p>
        </p:txBody>
      </p:sp>
      <p:sp>
        <p:nvSpPr>
          <p:cNvPr id="82946" name="内容占位符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 anchorCtr="0"/>
          <a:p>
            <a:endParaRPr lang="zh-CN" altLang="en-US"/>
          </a:p>
        </p:txBody>
      </p:sp>
      <p:pic>
        <p:nvPicPr>
          <p:cNvPr id="82947" name="图片 104"/>
          <p:cNvPicPr/>
          <p:nvPr/>
        </p:nvPicPr>
        <p:blipFill>
          <a:blip r:embed="rId1"/>
          <a:stretch>
            <a:fillRect/>
          </a:stretch>
        </p:blipFill>
        <p:spPr>
          <a:xfrm>
            <a:off x="703263" y="906463"/>
            <a:ext cx="6980237" cy="50450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sp>
        <p:nvSpPr>
          <p:cNvPr id="17410" name="文本框 3"/>
          <p:cNvSpPr txBox="1"/>
          <p:nvPr/>
        </p:nvSpPr>
        <p:spPr>
          <a:xfrm>
            <a:off x="422275" y="1095375"/>
            <a:ext cx="7840663" cy="2676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>
                <a:latin typeface="Arial" panose="020B0604020202020204" pitchFamily="34" charset="0"/>
              </a:rPr>
              <a:t>plasmolysis  /plæzˈmɒləsɪs/[植] 质壁分离</a:t>
            </a:r>
            <a:endParaRPr lang="en-US" altLang="zh-CN">
              <a:latin typeface="Arial" panose="020B0604020202020204" pitchFamily="34" charset="0"/>
            </a:endParaRPr>
          </a:p>
          <a:p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</a:rPr>
              <a:t>flaccid </a:t>
            </a:r>
            <a:r>
              <a:rPr lang="zh-CN" altLang="en-US">
                <a:solidFill>
                  <a:schemeClr val="tx1"/>
                </a:solidFill>
                <a:latin typeface="Arial" panose="020B0604020202020204" pitchFamily="34" charset="0"/>
              </a:rPr>
              <a:t>/ˈflæsɪd/蔫软的</a:t>
            </a:r>
            <a:endParaRPr lang="zh-CN" altLang="en-US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n-US" altLang="zh-CN">
                <a:latin typeface="Arial" panose="020B0604020202020204" pitchFamily="34" charset="0"/>
              </a:rPr>
              <a:t>turgid /ˈtɜːdʒɪd/肿胀的</a:t>
            </a:r>
            <a:endParaRPr lang="en-US" altLang="zh-CN">
              <a:latin typeface="Arial" panose="020B0604020202020204" pitchFamily="34" charset="0"/>
            </a:endParaRPr>
          </a:p>
          <a:p>
            <a:r>
              <a:rPr lang="en-US" altLang="zh-CN">
                <a:latin typeface="Arial" panose="020B0604020202020204" pitchFamily="34" charset="0"/>
              </a:rPr>
              <a:t>water potential /pəˈtenʃ(ə)l/ </a:t>
            </a:r>
            <a:r>
              <a:rPr lang="zh-CN" altLang="en-US">
                <a:latin typeface="Arial" panose="020B0604020202020204" pitchFamily="34" charset="0"/>
              </a:rPr>
              <a:t>水势</a:t>
            </a:r>
            <a:endParaRPr lang="en-US" altLang="zh-CN">
              <a:latin typeface="Arial" panose="020B0604020202020204" pitchFamily="34" charset="0"/>
            </a:endParaRPr>
          </a:p>
          <a:p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4009" name="图片 1024008" descr="endocytosi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61113" y="1797050"/>
            <a:ext cx="2538412" cy="3384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9090" name="标题 102400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What is bulk transport?</a:t>
            </a:r>
            <a:endParaRPr lang="en-GB" altLang="zh-CN"/>
          </a:p>
        </p:txBody>
      </p:sp>
      <p:sp>
        <p:nvSpPr>
          <p:cNvPr id="1024005" name="文本框 1024004"/>
          <p:cNvSpPr txBox="1"/>
          <p:nvPr/>
        </p:nvSpPr>
        <p:spPr>
          <a:xfrm>
            <a:off x="-191770" y="686435"/>
            <a:ext cx="880237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63855" indent="363855">
              <a:spcBef>
                <a:spcPts val="0"/>
              </a:spcBef>
            </a:pPr>
            <a:r>
              <a:rPr lang="en-GB" altLang="zh-CN" noProof="1">
                <a:latin typeface="Arial" panose="020B0604020202020204" pitchFamily="34" charset="0"/>
                <a:ea typeface="+mn-ea"/>
                <a:cs typeface="+mn-cs"/>
              </a:rPr>
              <a:t>A type of </a:t>
            </a:r>
            <a:r>
              <a:rPr lang="en-GB" altLang="zh-CN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active transport</a:t>
            </a:r>
            <a:r>
              <a:rPr lang="en-GB" altLang="zh-CN" noProof="1">
                <a:latin typeface="Arial" panose="020B0604020202020204" pitchFamily="34" charset="0"/>
                <a:ea typeface="+mn-ea"/>
                <a:cs typeface="+mn-cs"/>
              </a:rPr>
              <a:t> where </a:t>
            </a:r>
            <a:r>
              <a:rPr lang="en-GB" altLang="zh-CN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large molecules</a:t>
            </a:r>
            <a:r>
              <a:rPr lang="en-GB" altLang="zh-CN" noProof="1">
                <a:latin typeface="Arial" panose="020B0604020202020204" pitchFamily="34" charset="0"/>
                <a:ea typeface="+mn-ea"/>
                <a:cs typeface="+mn-cs"/>
              </a:rPr>
              <a:t> are</a:t>
            </a:r>
            <a:endParaRPr lang="en-GB" altLang="zh-CN" noProof="1"/>
          </a:p>
          <a:p>
            <a:pPr marL="363855" indent="363855">
              <a:spcBef>
                <a:spcPts val="0"/>
              </a:spcBef>
            </a:pPr>
            <a:r>
              <a:rPr lang="en-GB" altLang="zh-CN" noProof="1">
                <a:latin typeface="Arial" panose="020B0604020202020204" pitchFamily="34" charset="0"/>
                <a:ea typeface="+mn-ea"/>
                <a:cs typeface="+mn-cs"/>
              </a:rPr>
              <a:t>transported </a:t>
            </a:r>
            <a:r>
              <a:rPr lang="en-GB" altLang="zh-CN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across the cell surface membrane</a:t>
            </a:r>
            <a:r>
              <a:rPr lang="en-GB" altLang="zh-CN" noProof="1">
                <a:latin typeface="Arial" panose="020B0604020202020204" pitchFamily="34" charset="0"/>
                <a:ea typeface="+mn-ea"/>
                <a:cs typeface="+mn-cs"/>
              </a:rPr>
              <a:t>, using</a:t>
            </a:r>
            <a:endParaRPr lang="en-GB" altLang="zh-CN" noProof="1"/>
          </a:p>
          <a:p>
            <a:pPr marL="363855" indent="363855">
              <a:spcBef>
                <a:spcPts val="0"/>
              </a:spcBef>
            </a:pPr>
            <a:r>
              <a:rPr lang="en-GB" altLang="zh-CN" noProof="1">
                <a:latin typeface="Arial" panose="020B0604020202020204" pitchFamily="34" charset="0"/>
                <a:ea typeface="+mn-ea"/>
                <a:cs typeface="+mn-cs"/>
              </a:rPr>
              <a:t>energy from ATP.</a:t>
            </a:r>
            <a:endParaRPr lang="en-GB" altLang="zh-CN" noProof="1"/>
          </a:p>
        </p:txBody>
      </p:sp>
      <p:sp>
        <p:nvSpPr>
          <p:cNvPr id="1024006" name="文本框 1024005"/>
          <p:cNvSpPr txBox="1"/>
          <p:nvPr/>
        </p:nvSpPr>
        <p:spPr>
          <a:xfrm>
            <a:off x="563552" y="3233728"/>
            <a:ext cx="5294323" cy="19177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361950" indent="-361950">
              <a:buClr>
                <a:srgbClr val="10BC45"/>
              </a:buClr>
              <a:buSzPct val="80000"/>
              <a:buFont typeface="Wingdings" panose="05000000000000000000" pitchFamily="2" charset="2"/>
              <a:buChar char="l"/>
            </a:pPr>
            <a:r>
              <a:rPr lang="en-GB" altLang="zh-CN" b="1" noProof="1">
                <a:solidFill>
                  <a:srgbClr val="10BC45"/>
                </a:solidFill>
                <a:latin typeface="Arial" panose="020B0604020202020204" pitchFamily="34" charset="0"/>
                <a:ea typeface="+mn-ea"/>
                <a:cs typeface="+mn-cs"/>
              </a:rPr>
              <a:t>Endocytosis</a:t>
            </a:r>
            <a:r>
              <a:rPr lang="en-GB" altLang="zh-CN" noProof="1">
                <a:latin typeface="Arial" panose="020B0604020202020204" pitchFamily="34" charset="0"/>
                <a:ea typeface="+mn-ea"/>
                <a:cs typeface="+mn-cs"/>
              </a:rPr>
              <a:t> is the bulk transport of material </a:t>
            </a:r>
            <a:r>
              <a:rPr lang="en-GB" altLang="zh-CN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in to the cell</a:t>
            </a:r>
            <a:r>
              <a:rPr lang="en-GB" altLang="zh-CN" noProof="1">
                <a:latin typeface="Arial" panose="020B0604020202020204" pitchFamily="34" charset="0"/>
                <a:ea typeface="+mn-ea"/>
                <a:cs typeface="+mn-cs"/>
              </a:rPr>
              <a:t>, and can be split into three processes: </a:t>
            </a:r>
            <a:r>
              <a:rPr lang="en-GB" altLang="zh-CN" b="1" noProof="1">
                <a:solidFill>
                  <a:srgbClr val="10BC45"/>
                </a:solidFill>
                <a:latin typeface="Arial" panose="020B0604020202020204" pitchFamily="34" charset="0"/>
                <a:ea typeface="+mn-ea"/>
                <a:cs typeface="+mn-cs"/>
              </a:rPr>
              <a:t>phagocytosis</a:t>
            </a:r>
            <a:r>
              <a:rPr lang="en-GB" altLang="zh-CN" noProof="1">
                <a:latin typeface="Arial" panose="020B0604020202020204" pitchFamily="34" charset="0"/>
                <a:ea typeface="+mn-ea"/>
                <a:cs typeface="+mn-cs"/>
              </a:rPr>
              <a:t>, </a:t>
            </a:r>
            <a:r>
              <a:rPr lang="en-GB" altLang="zh-CN" b="1" noProof="1">
                <a:solidFill>
                  <a:srgbClr val="10BC45"/>
                </a:solidFill>
                <a:latin typeface="Arial" panose="020B0604020202020204" pitchFamily="34" charset="0"/>
                <a:ea typeface="+mn-ea"/>
                <a:cs typeface="+mn-cs"/>
              </a:rPr>
              <a:t>pinocytosis</a:t>
            </a:r>
            <a:r>
              <a:rPr lang="en-GB" altLang="zh-CN" noProof="1">
                <a:latin typeface="Arial" panose="020B0604020202020204" pitchFamily="34" charset="0"/>
                <a:ea typeface="+mn-ea"/>
                <a:cs typeface="+mn-cs"/>
              </a:rPr>
              <a:t> and </a:t>
            </a:r>
            <a:r>
              <a:rPr lang="en-GB" altLang="zh-CN" b="1" noProof="1">
                <a:solidFill>
                  <a:srgbClr val="10BC45"/>
                </a:solidFill>
                <a:latin typeface="Arial" panose="020B0604020202020204" pitchFamily="34" charset="0"/>
                <a:ea typeface="+mn-ea"/>
                <a:cs typeface="+mn-cs"/>
              </a:rPr>
              <a:t>receptor-mediated endocytosis</a:t>
            </a:r>
            <a:r>
              <a:rPr lang="en-GB" altLang="zh-CN" noProof="1">
                <a:latin typeface="Arial" panose="020B0604020202020204" pitchFamily="34" charset="0"/>
                <a:ea typeface="+mn-ea"/>
                <a:cs typeface="+mn-cs"/>
              </a:rPr>
              <a:t>.</a:t>
            </a:r>
            <a:endParaRPr lang="en-GB" altLang="zh-CN" noProof="1"/>
          </a:p>
        </p:txBody>
      </p:sp>
      <p:sp>
        <p:nvSpPr>
          <p:cNvPr id="1024007" name="文本框 1024006"/>
          <p:cNvSpPr txBox="1"/>
          <p:nvPr/>
        </p:nvSpPr>
        <p:spPr>
          <a:xfrm>
            <a:off x="563552" y="5372100"/>
            <a:ext cx="8047048" cy="822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361950" indent="-361950">
              <a:buClr>
                <a:srgbClr val="10BC45"/>
              </a:buClr>
              <a:buSzPct val="80000"/>
              <a:buFont typeface="Wingdings" panose="05000000000000000000" pitchFamily="2" charset="2"/>
              <a:buChar char="l"/>
            </a:pPr>
            <a:r>
              <a:rPr lang="en-GB" altLang="zh-CN" b="1" noProof="1">
                <a:solidFill>
                  <a:srgbClr val="10BC45"/>
                </a:solidFill>
                <a:latin typeface="Arial" panose="020B0604020202020204" pitchFamily="34" charset="0"/>
                <a:ea typeface="+mn-ea"/>
                <a:cs typeface="+mn-cs"/>
              </a:rPr>
              <a:t>Exocytosis</a:t>
            </a:r>
            <a:r>
              <a:rPr lang="en-GB" altLang="zh-CN" noProof="1">
                <a:latin typeface="Arial" panose="020B0604020202020204" pitchFamily="34" charset="0"/>
                <a:ea typeface="+mn-ea"/>
                <a:cs typeface="+mn-cs"/>
              </a:rPr>
              <a:t> is the bulk transport of material</a:t>
            </a:r>
            <a:r>
              <a:rPr lang="en-GB" altLang="zh-CN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 out of the</a:t>
            </a:r>
            <a:r>
              <a:rPr lang="en-GB" altLang="zh-CN" noProof="1">
                <a:latin typeface="Arial" panose="020B0604020202020204" pitchFamily="34" charset="0"/>
                <a:ea typeface="+mn-ea"/>
                <a:cs typeface="+mn-cs"/>
              </a:rPr>
              <a:t> cell – essentially the reverse of endocytosis.</a:t>
            </a:r>
            <a:endParaRPr lang="en-GB" altLang="zh-CN" noProof="1"/>
          </a:p>
        </p:txBody>
      </p:sp>
      <p:sp>
        <p:nvSpPr>
          <p:cNvPr id="1024011" name="文本框 1024010"/>
          <p:cNvSpPr txBox="1"/>
          <p:nvPr/>
        </p:nvSpPr>
        <p:spPr>
          <a:xfrm>
            <a:off x="435293" y="1968500"/>
            <a:ext cx="5926127" cy="1187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GB" altLang="zh-CN" noProof="1">
                <a:latin typeface="Arial" panose="020B0604020202020204" pitchFamily="34" charset="0"/>
                <a:ea typeface="+mn-ea"/>
                <a:cs typeface="+mn-cs"/>
              </a:rPr>
              <a:t>The two types of bulk transport are </a:t>
            </a:r>
            <a:r>
              <a:rPr lang="en-GB" altLang="zh-CN" b="1" noProof="1">
                <a:solidFill>
                  <a:srgbClr val="10BC45"/>
                </a:solidFill>
                <a:latin typeface="Arial" panose="020B0604020202020204" pitchFamily="34" charset="0"/>
                <a:ea typeface="+mn-ea"/>
                <a:cs typeface="+mn-cs"/>
              </a:rPr>
              <a:t>endocytosis</a:t>
            </a:r>
            <a:r>
              <a:rPr lang="en-GB" altLang="zh-CN" noProof="1">
                <a:latin typeface="Arial" panose="020B0604020202020204" pitchFamily="34" charset="0"/>
                <a:ea typeface="+mn-ea"/>
                <a:cs typeface="+mn-cs"/>
              </a:rPr>
              <a:t> and </a:t>
            </a:r>
            <a:r>
              <a:rPr lang="en-GB" altLang="zh-CN" b="1" noProof="1">
                <a:solidFill>
                  <a:srgbClr val="10BC45"/>
                </a:solidFill>
                <a:latin typeface="Arial" panose="020B0604020202020204" pitchFamily="34" charset="0"/>
                <a:ea typeface="+mn-ea"/>
                <a:cs typeface="+mn-cs"/>
              </a:rPr>
              <a:t>exocytosis</a:t>
            </a:r>
            <a:r>
              <a:rPr lang="en-GB" altLang="zh-CN" noProof="1">
                <a:latin typeface="Arial" panose="020B0604020202020204" pitchFamily="34" charset="0"/>
                <a:ea typeface="+mn-ea"/>
                <a:cs typeface="+mn-cs"/>
              </a:rPr>
              <a:t>, and they involve </a:t>
            </a:r>
            <a:r>
              <a:rPr lang="en-GB" altLang="zh-CN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changes to the membrane shape</a:t>
            </a:r>
            <a:r>
              <a:rPr lang="en-GB" altLang="zh-CN" noProof="1">
                <a:latin typeface="Arial" panose="020B0604020202020204" pitchFamily="34" charset="0"/>
                <a:ea typeface="+mn-ea"/>
                <a:cs typeface="+mn-cs"/>
              </a:rPr>
              <a:t>.</a:t>
            </a:r>
            <a:endParaRPr lang="en-GB" altLang="zh-CN" noProof="1"/>
          </a:p>
        </p:txBody>
      </p:sp>
      <p:pic>
        <p:nvPicPr>
          <p:cNvPr id="1024012" name="图片 1024011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4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24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24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24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006" grpId="0"/>
      <p:bldP spid="1024007" grpId="0"/>
      <p:bldP spid="10240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1137" name="标题 98508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Mechanisms of endocytosis</a:t>
            </a:r>
            <a:endParaRPr lang="en-GB" altLang="zh-CN"/>
          </a:p>
        </p:txBody>
      </p:sp>
      <p:pic>
        <p:nvPicPr>
          <p:cNvPr id="91138" name="图片 985107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1139" name="图片 985108" descr="flash_ic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725" y="115888"/>
            <a:ext cx="385763" cy="43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5" name="图片 11264" descr="ppt/media/image56.wmf"/>
          <p:cNvPicPr/>
          <p:nvPr/>
        </p:nvPicPr>
        <p:blipFill>
          <a:blip r:embed="rId3"/>
          <a:stretch>
            <a:fillRect/>
          </a:stretch>
        </p:blipFill>
        <p:spPr>
          <a:xfrm>
            <a:off x="212725" y="800100"/>
            <a:ext cx="8699500" cy="5308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3185" name="标题 98918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Exocytosis</a:t>
            </a:r>
            <a:endParaRPr lang="en-GB" altLang="zh-CN"/>
          </a:p>
        </p:txBody>
      </p:sp>
      <p:pic>
        <p:nvPicPr>
          <p:cNvPr id="93186" name="图片 989200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3187" name="图片 989201" descr="flash_ic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725" y="115888"/>
            <a:ext cx="385763" cy="43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89" name="图片 12288" descr="ppt/media/image57.wmf"/>
          <p:cNvPicPr/>
          <p:nvPr/>
        </p:nvPicPr>
        <p:blipFill>
          <a:blip r:embed="rId3"/>
          <a:stretch>
            <a:fillRect/>
          </a:stretch>
        </p:blipFill>
        <p:spPr>
          <a:xfrm>
            <a:off x="212725" y="800100"/>
            <a:ext cx="8699500" cy="5308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7282" name="标题 104345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Glossary</a:t>
            </a:r>
            <a:endParaRPr lang="en-GB" altLang="zh-CN"/>
          </a:p>
        </p:txBody>
      </p:sp>
      <p:pic>
        <p:nvPicPr>
          <p:cNvPr id="97283" name="图片 1043464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7284" name="图片 1043465" descr="flash_ic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725" y="115888"/>
            <a:ext cx="385763" cy="43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7285" name="ShockwaveFlash1"/>
          <p:cNvPicPr/>
          <p:nvPr/>
        </p:nvPicPr>
        <p:blipFill>
          <a:blip r:embed="rId3"/>
          <a:stretch>
            <a:fillRect/>
          </a:stretch>
        </p:blipFill>
        <p:spPr>
          <a:xfrm>
            <a:off x="212725" y="800100"/>
            <a:ext cx="8699500" cy="5308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9330" name="标题 105984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What’s the keyword?</a:t>
            </a:r>
            <a:endParaRPr lang="en-GB" altLang="zh-CN"/>
          </a:p>
        </p:txBody>
      </p:sp>
      <p:pic>
        <p:nvPicPr>
          <p:cNvPr id="99331" name="图片 1059843" descr="flash_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51725" y="115888"/>
            <a:ext cx="385763" cy="43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9332" name="图片 1059846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9333" name="ShockwaveFlash1"/>
          <p:cNvPicPr/>
          <p:nvPr/>
        </p:nvPicPr>
        <p:blipFill>
          <a:blip r:embed="rId3"/>
          <a:stretch>
            <a:fillRect/>
          </a:stretch>
        </p:blipFill>
        <p:spPr>
          <a:xfrm>
            <a:off x="212725" y="800100"/>
            <a:ext cx="8699500" cy="5308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1377" name="标题 107520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Comparing methods of transport</a:t>
            </a:r>
            <a:endParaRPr lang="en-GB" altLang="zh-CN"/>
          </a:p>
        </p:txBody>
      </p:sp>
      <p:pic>
        <p:nvPicPr>
          <p:cNvPr id="101378" name="图片 1075203" descr="flash_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51725" y="115888"/>
            <a:ext cx="385763" cy="43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379" name="图片 1075206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3" name="图片 13312" descr="ppt/media/image60.wmf"/>
          <p:cNvPicPr/>
          <p:nvPr/>
        </p:nvPicPr>
        <p:blipFill>
          <a:blip r:embed="rId3"/>
          <a:stretch>
            <a:fillRect/>
          </a:stretch>
        </p:blipFill>
        <p:spPr>
          <a:xfrm>
            <a:off x="212725" y="800100"/>
            <a:ext cx="8699500" cy="5308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3425" name="标题 106188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Multiple-choice quiz</a:t>
            </a:r>
            <a:endParaRPr lang="en-GB" altLang="zh-CN"/>
          </a:p>
        </p:txBody>
      </p:sp>
      <p:pic>
        <p:nvPicPr>
          <p:cNvPr id="103426" name="图片 1061891" descr="flash_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51725" y="115888"/>
            <a:ext cx="385763" cy="43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7" name="图片 14336" descr="ppt/media/image61.wmf"/>
          <p:cNvPicPr/>
          <p:nvPr/>
        </p:nvPicPr>
        <p:blipFill>
          <a:blip r:embed="rId2"/>
          <a:stretch>
            <a:fillRect/>
          </a:stretch>
        </p:blipFill>
        <p:spPr>
          <a:xfrm>
            <a:off x="212725" y="800100"/>
            <a:ext cx="8699500" cy="5308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标题 99430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Transport across the cell membrane</a:t>
            </a:r>
            <a:endParaRPr lang="en-GB" altLang="zh-CN"/>
          </a:p>
        </p:txBody>
      </p:sp>
      <p:sp>
        <p:nvSpPr>
          <p:cNvPr id="20482" name="文本框 994308"/>
          <p:cNvSpPr txBox="1"/>
          <p:nvPr/>
        </p:nvSpPr>
        <p:spPr>
          <a:xfrm>
            <a:off x="563563" y="784225"/>
            <a:ext cx="8580437" cy="8223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GB" altLang="zh-CN">
                <a:latin typeface="Arial" panose="020B0604020202020204" pitchFamily="34" charset="0"/>
              </a:rPr>
              <a:t>All cells are surrounded by a </a:t>
            </a:r>
            <a:r>
              <a:rPr lang="en-GB" altLang="zh-CN" b="1">
                <a:solidFill>
                  <a:srgbClr val="10BC45"/>
                </a:solidFill>
                <a:latin typeface="Arial" panose="020B0604020202020204" pitchFamily="34" charset="0"/>
              </a:rPr>
              <a:t>partially-permeable</a:t>
            </a:r>
            <a:r>
              <a:rPr lang="en-GB" altLang="zh-CN">
                <a:latin typeface="Arial" panose="020B0604020202020204" pitchFamily="34" charset="0"/>
              </a:rPr>
              <a:t> membrane that controls what substances can enter and exit the cell.</a:t>
            </a:r>
            <a:endParaRPr lang="en-GB" altLang="zh-CN">
              <a:latin typeface="Arial" panose="020B0604020202020204" pitchFamily="34" charset="0"/>
            </a:endParaRPr>
          </a:p>
        </p:txBody>
      </p:sp>
      <p:sp>
        <p:nvSpPr>
          <p:cNvPr id="994310" name="文本框 994309"/>
          <p:cNvSpPr txBox="1"/>
          <p:nvPr/>
        </p:nvSpPr>
        <p:spPr>
          <a:xfrm>
            <a:off x="563563" y="1824038"/>
            <a:ext cx="4600575" cy="19177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GB" altLang="zh-CN">
                <a:latin typeface="Arial" panose="020B0604020202020204" pitchFamily="34" charset="0"/>
              </a:rPr>
              <a:t>A cell needs to be able to import the substances it needs to survive, and to export waste materials and substances that are needed outside the cell.</a:t>
            </a:r>
            <a:endParaRPr lang="en-GB" altLang="zh-CN">
              <a:latin typeface="Arial" panose="020B0604020202020204" pitchFamily="34" charset="0"/>
            </a:endParaRPr>
          </a:p>
        </p:txBody>
      </p:sp>
      <p:sp>
        <p:nvSpPr>
          <p:cNvPr id="994311" name="文本框 994310"/>
          <p:cNvSpPr txBox="1"/>
          <p:nvPr/>
        </p:nvSpPr>
        <p:spPr>
          <a:xfrm>
            <a:off x="563563" y="3959225"/>
            <a:ext cx="8477250" cy="8223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GB" altLang="zh-CN">
                <a:latin typeface="Arial" panose="020B0604020202020204" pitchFamily="34" charset="0"/>
              </a:rPr>
              <a:t>There are several methods by which substances (molecules and ions) can cross the cell membrane:</a:t>
            </a:r>
            <a:endParaRPr lang="en-GB" altLang="zh-CN">
              <a:latin typeface="Arial" panose="020B0604020202020204" pitchFamily="34" charset="0"/>
            </a:endParaRPr>
          </a:p>
        </p:txBody>
      </p:sp>
      <p:sp>
        <p:nvSpPr>
          <p:cNvPr id="994312" name="文本框 994311"/>
          <p:cNvSpPr txBox="1"/>
          <p:nvPr/>
        </p:nvSpPr>
        <p:spPr>
          <a:xfrm>
            <a:off x="563563" y="4816475"/>
            <a:ext cx="581025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361950" indent="-361950">
              <a:buClr>
                <a:srgbClr val="10BC45"/>
              </a:buClr>
              <a:buSzPct val="80000"/>
              <a:buFont typeface="Wingdings" panose="05000000000000000000" pitchFamily="2" charset="2"/>
              <a:buChar char="l"/>
            </a:pPr>
            <a:r>
              <a:rPr lang="en-GB" altLang="zh-CN" b="1">
                <a:solidFill>
                  <a:srgbClr val="10BC45"/>
                </a:solidFill>
                <a:latin typeface="Arial" panose="020B0604020202020204" pitchFamily="34" charset="0"/>
              </a:rPr>
              <a:t>diffusion</a:t>
            </a:r>
            <a:endParaRPr lang="en-GB" altLang="zh-CN" b="1">
              <a:solidFill>
                <a:srgbClr val="10BC45"/>
              </a:solidFill>
              <a:latin typeface="Arial" panose="020B0604020202020204" pitchFamily="34" charset="0"/>
            </a:endParaRPr>
          </a:p>
        </p:txBody>
      </p:sp>
      <p:sp>
        <p:nvSpPr>
          <p:cNvPr id="994313" name="文本框 994312"/>
          <p:cNvSpPr txBox="1"/>
          <p:nvPr/>
        </p:nvSpPr>
        <p:spPr>
          <a:xfrm>
            <a:off x="563563" y="5308600"/>
            <a:ext cx="3514725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361950" indent="-361950">
              <a:buClr>
                <a:srgbClr val="10BC45"/>
              </a:buClr>
              <a:buSzPct val="80000"/>
              <a:buFont typeface="Wingdings" panose="05000000000000000000" pitchFamily="2" charset="2"/>
              <a:buChar char="l"/>
            </a:pPr>
            <a:r>
              <a:rPr lang="en-GB" altLang="zh-CN" b="1">
                <a:solidFill>
                  <a:srgbClr val="10BC45"/>
                </a:solidFill>
                <a:latin typeface="Arial" panose="020B0604020202020204" pitchFamily="34" charset="0"/>
              </a:rPr>
              <a:t>osmosis</a:t>
            </a:r>
            <a:endParaRPr lang="en-GB" altLang="zh-CN">
              <a:latin typeface="Arial" panose="020B0604020202020204" pitchFamily="34" charset="0"/>
            </a:endParaRPr>
          </a:p>
        </p:txBody>
      </p:sp>
      <p:sp>
        <p:nvSpPr>
          <p:cNvPr id="994314" name="文本框 994313"/>
          <p:cNvSpPr txBox="1"/>
          <p:nvPr/>
        </p:nvSpPr>
        <p:spPr>
          <a:xfrm>
            <a:off x="563563" y="5800725"/>
            <a:ext cx="344805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361950" indent="-361950">
              <a:buClr>
                <a:srgbClr val="10BC45"/>
              </a:buClr>
              <a:buSzPct val="80000"/>
              <a:buFont typeface="Wingdings" panose="05000000000000000000" pitchFamily="2" charset="2"/>
              <a:buChar char="l"/>
            </a:pPr>
            <a:r>
              <a:rPr lang="en-GB" altLang="zh-CN" b="1">
                <a:solidFill>
                  <a:srgbClr val="10BC45"/>
                </a:solidFill>
                <a:latin typeface="Arial" panose="020B0604020202020204" pitchFamily="34" charset="0"/>
              </a:rPr>
              <a:t>active transport</a:t>
            </a:r>
            <a:r>
              <a:rPr lang="en-GB" altLang="zh-CN">
                <a:latin typeface="Arial" panose="020B0604020202020204" pitchFamily="34" charset="0"/>
              </a:rPr>
              <a:t>.</a:t>
            </a:r>
            <a:endParaRPr lang="en-GB" altLang="zh-CN">
              <a:latin typeface="Arial" panose="020B0604020202020204" pitchFamily="34" charset="0"/>
            </a:endParaRPr>
          </a:p>
        </p:txBody>
      </p:sp>
      <p:pic>
        <p:nvPicPr>
          <p:cNvPr id="994315" name="图片 994314" descr="membrane_C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6688" y="1638300"/>
            <a:ext cx="3611562" cy="2289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94316" name="图片 994315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90" name="图片 994316" descr="notes_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788" y="150813"/>
            <a:ext cx="442912" cy="3873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94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94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94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94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9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94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4310" grpId="0"/>
      <p:bldP spid="994311" grpId="0"/>
      <p:bldP spid="994312" grpId="0"/>
      <p:bldP spid="994313" grpId="0"/>
      <p:bldP spid="9943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1976" name="图片 1021975" descr="diffusion particle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4175" y="2070100"/>
            <a:ext cx="5835650" cy="1870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1" name="标题 102195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What is diffusion?</a:t>
            </a:r>
            <a:endParaRPr lang="en-GB" altLang="zh-CN"/>
          </a:p>
        </p:txBody>
      </p:sp>
      <p:sp>
        <p:nvSpPr>
          <p:cNvPr id="22532" name="文本框 1021957"/>
          <p:cNvSpPr txBox="1"/>
          <p:nvPr/>
        </p:nvSpPr>
        <p:spPr>
          <a:xfrm>
            <a:off x="563559" y="784225"/>
            <a:ext cx="8580441" cy="11874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GB" altLang="zh-CN" b="1" noProof="1">
                <a:solidFill>
                  <a:srgbClr val="10BC45"/>
                </a:solidFill>
                <a:latin typeface="Arial" panose="020B0604020202020204" pitchFamily="34" charset="0"/>
                <a:ea typeface="+mn-ea"/>
                <a:cs typeface="+mn-cs"/>
              </a:rPr>
              <a:t>Diffusion</a:t>
            </a:r>
            <a:r>
              <a:rPr lang="en-GB" altLang="zh-CN" noProof="1">
                <a:solidFill>
                  <a:srgbClr val="10BC45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GB" altLang="zh-CN" noProof="1">
                <a:latin typeface="Arial" panose="020B0604020202020204" pitchFamily="34" charset="0"/>
                <a:ea typeface="+mn-ea"/>
                <a:cs typeface="+mn-cs"/>
              </a:rPr>
              <a:t>is the </a:t>
            </a:r>
            <a:r>
              <a:rPr lang="en-GB" altLang="zh-CN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net </a:t>
            </a:r>
            <a:r>
              <a:rPr lang="en-GB" altLang="zh-CN" noProof="1">
                <a:solidFill>
                  <a:srgbClr val="FF0000"/>
                </a:solidFill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movement of particles</a:t>
            </a:r>
            <a:r>
              <a:rPr lang="en-GB" altLang="zh-CN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GB" altLang="zh-CN" noProof="1">
                <a:latin typeface="Arial" panose="020B0604020202020204" pitchFamily="34" charset="0"/>
                <a:ea typeface="+mn-ea"/>
                <a:cs typeface="+mn-cs"/>
              </a:rPr>
              <a:t>down a </a:t>
            </a:r>
            <a:r>
              <a:rPr lang="en-GB" altLang="zh-CN" b="1" noProof="1">
                <a:solidFill>
                  <a:srgbClr val="10BC45"/>
                </a:solidFill>
                <a:latin typeface="Arial" panose="020B0604020202020204" pitchFamily="34" charset="0"/>
                <a:ea typeface="+mn-ea"/>
                <a:cs typeface="+mn-cs"/>
              </a:rPr>
              <a:t>concentration gradient</a:t>
            </a:r>
            <a:r>
              <a:rPr lang="en-GB" altLang="zh-CN" noProof="1">
                <a:latin typeface="Arial" panose="020B0604020202020204" pitchFamily="34" charset="0"/>
                <a:ea typeface="+mn-ea"/>
                <a:cs typeface="+mn-cs"/>
              </a:rPr>
              <a:t>: from a region of high concentration to a region of low concentration.</a:t>
            </a:r>
            <a:endParaRPr lang="en-GB" altLang="zh-CN" noProof="1">
              <a:latin typeface="Arial" panose="020B0604020202020204" pitchFamily="34" charset="0"/>
            </a:endParaRPr>
          </a:p>
        </p:txBody>
      </p:sp>
      <p:sp>
        <p:nvSpPr>
          <p:cNvPr id="1021971" name="矩形 1021970"/>
          <p:cNvSpPr/>
          <p:nvPr/>
        </p:nvSpPr>
        <p:spPr>
          <a:xfrm>
            <a:off x="563558" y="3965575"/>
            <a:ext cx="8301042" cy="11988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fontAlgn="base"/>
            <a:r>
              <a:rPr lang="en-GB" altLang="zh-CN" strike="noStrike" noProof="1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+mn-cs"/>
              </a:rPr>
              <a:t>No</a:t>
            </a:r>
            <a:r>
              <a:rPr lang="en-GB" altLang="zh-CN" strike="noStrike" noProof="1">
                <a:solidFill>
                  <a:srgbClr val="FF0000"/>
                </a:solidFill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 metabolic energy</a:t>
            </a:r>
            <a:r>
              <a:rPr lang="en-GB" altLang="zh-CN" strike="noStrike" noProof="1">
                <a:latin typeface="Arial" panose="020B0604020202020204" pitchFamily="34" charset="0"/>
                <a:ea typeface="+mn-ea"/>
                <a:cs typeface="+mn-cs"/>
              </a:rPr>
              <a:t> is expended during diffusion so it is an example of </a:t>
            </a:r>
            <a:r>
              <a:rPr lang="en-GB" altLang="zh-CN" b="1" strike="noStrike" noProof="1">
                <a:solidFill>
                  <a:srgbClr val="10BC45"/>
                </a:solidFill>
                <a:latin typeface="Arial" panose="020B0604020202020204" pitchFamily="34" charset="0"/>
                <a:ea typeface="+mn-ea"/>
                <a:cs typeface="+mn-cs"/>
              </a:rPr>
              <a:t>passive</a:t>
            </a:r>
            <a:r>
              <a:rPr lang="en-GB" altLang="zh-CN" strike="noStrike" noProof="1">
                <a:latin typeface="Arial" panose="020B0604020202020204" pitchFamily="34" charset="0"/>
                <a:ea typeface="+mn-ea"/>
                <a:cs typeface="+mn-cs"/>
              </a:rPr>
              <a:t> transport.</a:t>
            </a:r>
            <a:r>
              <a:rPr lang="en-US" altLang="en-GB" strike="noStrike" noProof="1"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GB" altLang="zh-CN" strike="noStrike" noProof="1">
                <a:latin typeface="Arial" panose="020B0604020202020204" pitchFamily="34" charset="0"/>
                <a:ea typeface="+mn-ea"/>
                <a:cs typeface="+mn-cs"/>
              </a:rPr>
              <a:t>molecules tend to reach an </a:t>
            </a:r>
            <a:r>
              <a:rPr lang="en-GB" altLang="zh-CN" strike="noStrike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equilibrium situation</a:t>
            </a:r>
            <a:endParaRPr lang="en-GB" altLang="zh-CN" strike="noStrike" noProof="1"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  <p:sp>
        <p:nvSpPr>
          <p:cNvPr id="1021974" name="矩形 1021973"/>
          <p:cNvSpPr/>
          <p:nvPr/>
        </p:nvSpPr>
        <p:spPr>
          <a:xfrm>
            <a:off x="623888" y="5375275"/>
            <a:ext cx="8580437" cy="11874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GB" altLang="zh-CN">
                <a:latin typeface="Arial" panose="020B0604020202020204" pitchFamily="34" charset="0"/>
              </a:rPr>
              <a:t>One example of diffusion is gas exchange across respiratory surfaces, such as the lungs of mammals and birds, and the gills of fish.</a:t>
            </a:r>
            <a:endParaRPr lang="en-GB" altLang="zh-CN">
              <a:latin typeface="Arial" panose="020B0604020202020204" pitchFamily="34" charset="0"/>
            </a:endParaRPr>
          </a:p>
        </p:txBody>
      </p:sp>
      <p:sp>
        <p:nvSpPr>
          <p:cNvPr id="1021977" name="右箭头 1021976"/>
          <p:cNvSpPr/>
          <p:nvPr/>
        </p:nvSpPr>
        <p:spPr>
          <a:xfrm>
            <a:off x="4229100" y="2693988"/>
            <a:ext cx="2514600" cy="622300"/>
          </a:xfrm>
          <a:prstGeom prst="rightArrow">
            <a:avLst>
              <a:gd name="adj1" fmla="val 50000"/>
              <a:gd name="adj2" fmla="val 84482"/>
            </a:avLst>
          </a:prstGeom>
          <a:solidFill>
            <a:srgbClr val="10BC45"/>
          </a:solidFill>
          <a:ln w="9525">
            <a:noFill/>
          </a:ln>
        </p:spPr>
        <p:txBody>
          <a:bodyPr anchor="t" anchorCtr="0"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1978" name="文本框 1021977"/>
          <p:cNvSpPr txBox="1"/>
          <p:nvPr/>
        </p:nvSpPr>
        <p:spPr>
          <a:xfrm>
            <a:off x="4051300" y="2320925"/>
            <a:ext cx="2603500" cy="13700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/>
            <a:r>
              <a:rPr lang="en-GB" altLang="zh-CN" b="1">
                <a:latin typeface="Arial" panose="020B0604020202020204" pitchFamily="34" charset="0"/>
              </a:rPr>
              <a:t>net movement</a:t>
            </a:r>
            <a:br>
              <a:rPr lang="en-GB" altLang="zh-CN" b="1">
                <a:latin typeface="Arial" panose="020B0604020202020204" pitchFamily="34" charset="0"/>
              </a:rPr>
            </a:br>
            <a:endParaRPr lang="en-GB" altLang="zh-CN" b="1">
              <a:latin typeface="Arial" panose="020B0604020202020204" pitchFamily="34" charset="0"/>
            </a:endParaRPr>
          </a:p>
          <a:p>
            <a:pPr algn="ctr"/>
            <a:r>
              <a:rPr lang="en-GB" altLang="zh-CN" b="1">
                <a:latin typeface="Arial" panose="020B0604020202020204" pitchFamily="34" charset="0"/>
              </a:rPr>
              <a:t>of particles</a:t>
            </a:r>
            <a:endParaRPr lang="en-GB" altLang="zh-CN" b="1">
              <a:latin typeface="Arial" panose="020B0604020202020204" pitchFamily="34" charset="0"/>
            </a:endParaRPr>
          </a:p>
        </p:txBody>
      </p:sp>
      <p:pic>
        <p:nvPicPr>
          <p:cNvPr id="1021980" name="图片 1021979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38" name="图片 1021980" descr="notes_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788" y="150813"/>
            <a:ext cx="442912" cy="3873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1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21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21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21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21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1971" grpId="0"/>
      <p:bldP spid="1021974" grpId="0"/>
      <p:bldP spid="102197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标题 95437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Moving molecules</a:t>
            </a:r>
            <a:endParaRPr lang="en-GB" altLang="zh-CN"/>
          </a:p>
        </p:txBody>
      </p:sp>
      <p:sp>
        <p:nvSpPr>
          <p:cNvPr id="24578" name="文本框 954376"/>
          <p:cNvSpPr txBox="1"/>
          <p:nvPr/>
        </p:nvSpPr>
        <p:spPr>
          <a:xfrm>
            <a:off x="563563" y="784225"/>
            <a:ext cx="7970837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>
              <a:spcBef>
                <a:spcPct val="0"/>
              </a:spcBef>
            </a:pPr>
            <a:r>
              <a:rPr lang="en-GB" altLang="zh-CN">
                <a:latin typeface="Arial" panose="020B0604020202020204" pitchFamily="34" charset="0"/>
              </a:rPr>
              <a:t>In which states are molecules able to diffuse? </a:t>
            </a:r>
            <a:endParaRPr lang="en-GB" altLang="zh-CN">
              <a:latin typeface="Arial" panose="020B0604020202020204" pitchFamily="34" charset="0"/>
            </a:endParaRPr>
          </a:p>
        </p:txBody>
      </p:sp>
      <p:sp>
        <p:nvSpPr>
          <p:cNvPr id="954379" name="文本框 954378"/>
          <p:cNvSpPr txBox="1"/>
          <p:nvPr/>
        </p:nvSpPr>
        <p:spPr>
          <a:xfrm>
            <a:off x="563563" y="5127625"/>
            <a:ext cx="8123237" cy="11874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GB" altLang="zh-CN">
                <a:solidFill>
                  <a:srgbClr val="000066"/>
                </a:solidFill>
                <a:latin typeface="Arial" panose="020B0604020202020204" pitchFamily="34" charset="0"/>
              </a:rPr>
              <a:t>Molecules in</a:t>
            </a:r>
            <a:r>
              <a:rPr lang="en-GB" altLang="zh-CN">
                <a:solidFill>
                  <a:srgbClr val="FF0000"/>
                </a:solidFill>
                <a:latin typeface="Arial" panose="020B0604020202020204" pitchFamily="34" charset="0"/>
              </a:rPr>
              <a:t> liquids and gases</a:t>
            </a:r>
            <a:r>
              <a:rPr lang="en-GB" altLang="zh-CN">
                <a:solidFill>
                  <a:srgbClr val="000066"/>
                </a:solidFill>
                <a:latin typeface="Arial" panose="020B0604020202020204" pitchFamily="34" charset="0"/>
              </a:rPr>
              <a:t> are constantly moving and bumping into each other. This means that they tend to spread out.</a:t>
            </a:r>
            <a:endParaRPr lang="en-GB" altLang="zh-CN">
              <a:solidFill>
                <a:srgbClr val="000066"/>
              </a:solidFill>
              <a:latin typeface="Arial" panose="020B0604020202020204" pitchFamily="34" charset="0"/>
            </a:endParaRPr>
          </a:p>
        </p:txBody>
      </p:sp>
      <p:sp>
        <p:nvSpPr>
          <p:cNvPr id="24580" name="文本框 954387"/>
          <p:cNvSpPr txBox="1"/>
          <p:nvPr/>
        </p:nvSpPr>
        <p:spPr>
          <a:xfrm>
            <a:off x="7013575" y="3049588"/>
            <a:ext cx="184150" cy="100488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endParaRPr lang="en-GB" altLang="zh-CN">
              <a:latin typeface="Arial" panose="020B0604020202020204" pitchFamily="34" charset="0"/>
            </a:endParaRPr>
          </a:p>
          <a:p>
            <a:endParaRPr lang="en-GB" altLang="zh-CN">
              <a:latin typeface="Arial" panose="020B0604020202020204" pitchFamily="34" charset="0"/>
            </a:endParaRPr>
          </a:p>
        </p:txBody>
      </p:sp>
      <p:grpSp>
        <p:nvGrpSpPr>
          <p:cNvPr id="954412" name="组合 954411"/>
          <p:cNvGrpSpPr/>
          <p:nvPr/>
        </p:nvGrpSpPr>
        <p:grpSpPr>
          <a:xfrm>
            <a:off x="6342063" y="1246188"/>
            <a:ext cx="2487612" cy="3898900"/>
            <a:chOff x="3995" y="785"/>
            <a:chExt cx="1567" cy="2456"/>
          </a:xfrm>
        </p:grpSpPr>
        <p:sp>
          <p:nvSpPr>
            <p:cNvPr id="24582" name="文本框 954390"/>
            <p:cNvSpPr txBox="1"/>
            <p:nvPr/>
          </p:nvSpPr>
          <p:spPr>
            <a:xfrm>
              <a:off x="3995" y="2953"/>
              <a:ext cx="1567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GB" altLang="zh-CN" b="1">
                  <a:solidFill>
                    <a:srgbClr val="10BC45"/>
                  </a:solidFill>
                  <a:latin typeface="Arial" panose="020B0604020202020204" pitchFamily="34" charset="0"/>
                </a:rPr>
                <a:t>gas (e.g. steam)</a:t>
              </a:r>
              <a:endParaRPr lang="en-GB" altLang="zh-CN" b="1">
                <a:solidFill>
                  <a:srgbClr val="10BC45"/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24583" name="图片 954405" descr="diffusion in water particles - gas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163" y="785"/>
              <a:ext cx="1227" cy="2185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954411" name="组合 954410"/>
          <p:cNvGrpSpPr/>
          <p:nvPr/>
        </p:nvGrpSpPr>
        <p:grpSpPr>
          <a:xfrm>
            <a:off x="3306763" y="1300163"/>
            <a:ext cx="2686050" cy="3844925"/>
            <a:chOff x="2083" y="819"/>
            <a:chExt cx="1692" cy="2422"/>
          </a:xfrm>
        </p:grpSpPr>
        <p:sp>
          <p:nvSpPr>
            <p:cNvPr id="24585" name="文本框 954389"/>
            <p:cNvSpPr txBox="1"/>
            <p:nvPr/>
          </p:nvSpPr>
          <p:spPr>
            <a:xfrm>
              <a:off x="2083" y="2953"/>
              <a:ext cx="169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GB" altLang="zh-CN" b="1">
                  <a:solidFill>
                    <a:srgbClr val="10BC45"/>
                  </a:solidFill>
                  <a:latin typeface="Arial" panose="020B0604020202020204" pitchFamily="34" charset="0"/>
                </a:rPr>
                <a:t>liquid (e.g. water)</a:t>
              </a:r>
              <a:endParaRPr lang="en-GB" altLang="zh-CN" b="1">
                <a:solidFill>
                  <a:srgbClr val="10BC45"/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24586" name="图片 954406" descr="diffusion in water particles - liqui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9" y="819"/>
              <a:ext cx="1227" cy="2117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954410" name="组合 954409"/>
          <p:cNvGrpSpPr/>
          <p:nvPr/>
        </p:nvGrpSpPr>
        <p:grpSpPr>
          <a:xfrm>
            <a:off x="403225" y="1358900"/>
            <a:ext cx="2212975" cy="3786188"/>
            <a:chOff x="254" y="856"/>
            <a:chExt cx="1394" cy="2385"/>
          </a:xfrm>
        </p:grpSpPr>
        <p:sp>
          <p:nvSpPr>
            <p:cNvPr id="24588" name="文本框 954388"/>
            <p:cNvSpPr txBox="1"/>
            <p:nvPr/>
          </p:nvSpPr>
          <p:spPr>
            <a:xfrm>
              <a:off x="254" y="2953"/>
              <a:ext cx="139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GB" altLang="zh-CN" b="1">
                  <a:solidFill>
                    <a:srgbClr val="10BC45"/>
                  </a:solidFill>
                  <a:latin typeface="Arial" panose="020B0604020202020204" pitchFamily="34" charset="0"/>
                </a:rPr>
                <a:t>solid (e.g. ice)</a:t>
              </a:r>
              <a:endParaRPr lang="en-GB" altLang="zh-CN" b="1">
                <a:solidFill>
                  <a:srgbClr val="10BC45"/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24589" name="图片 954407" descr="diffusion in water particles - soli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" y="856"/>
              <a:ext cx="1227" cy="2042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954413" name="图片 954412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954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954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500"/>
                                        <p:tgtEl>
                                          <p:spTgt spid="954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54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437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5" name="标题 101785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What factors affect diffusion?</a:t>
            </a:r>
            <a:endParaRPr lang="en-GB" altLang="zh-CN"/>
          </a:p>
        </p:txBody>
      </p:sp>
      <p:pic>
        <p:nvPicPr>
          <p:cNvPr id="26626" name="图片 1017864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627" name="图片 1017866" descr="flash_ic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725" y="115888"/>
            <a:ext cx="385763" cy="43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628" name="图片 1017869" descr="notes_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888" y="150813"/>
            <a:ext cx="442912" cy="387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5" name="图片 1024" descr="ppt/media/image19.wmf"/>
          <p:cNvPicPr/>
          <p:nvPr/>
        </p:nvPicPr>
        <p:blipFill>
          <a:blip r:embed="rId4"/>
          <a:stretch>
            <a:fillRect/>
          </a:stretch>
        </p:blipFill>
        <p:spPr>
          <a:xfrm>
            <a:off x="212725" y="800100"/>
            <a:ext cx="8699500" cy="5308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7699,&quot;width&quot;:12960}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PLACING_PICTURE_USER_VIEWPORT" val="{&quot;height&quot;:7595,&quot;width&quot;:12413.42840067697}"/>
</p:tagLst>
</file>

<file path=ppt/tags/tag4.xml><?xml version="1.0" encoding="utf-8"?>
<p:tagLst xmlns:p="http://schemas.openxmlformats.org/presentationml/2006/main">
  <p:tag name="COMMONDATA" val="eyJoZGlkIjoiZThmNjAzMWJlZjFkMmQwODUwMTJkYzE2ODFiYmFmYTcifQ=="/>
</p:tagLst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Custom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Custom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Custom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8148</Words>
  <Application>WPS 演示</Application>
  <PresentationFormat>On-screen Show</PresentationFormat>
  <Paragraphs>295</Paragraphs>
  <Slides>47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47</vt:i4>
      </vt:variant>
    </vt:vector>
  </HeadingPairs>
  <TitlesOfParts>
    <vt:vector size="59" baseType="lpstr">
      <vt:lpstr>Arial</vt:lpstr>
      <vt:lpstr>宋体</vt:lpstr>
      <vt:lpstr>Wingdings</vt:lpstr>
      <vt:lpstr>微软雅黑</vt:lpstr>
      <vt:lpstr>Arial Unicode MS</vt:lpstr>
      <vt:lpstr>Default Design</vt:lpstr>
      <vt:lpstr>Custom Design</vt:lpstr>
      <vt:lpstr>1_Custom Design</vt:lpstr>
      <vt:lpstr>2_Custom Design</vt:lpstr>
      <vt:lpstr>3_Custom Design</vt:lpstr>
      <vt:lpstr>4_Custom Design</vt:lpstr>
      <vt:lpstr>1_Default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Transport across the cell membrane</vt:lpstr>
      <vt:lpstr>What is diffusion?</vt:lpstr>
      <vt:lpstr>Moving molecules</vt:lpstr>
      <vt:lpstr>What factors affect diffusion?</vt:lpstr>
      <vt:lpstr>The rate of diffusion</vt:lpstr>
      <vt:lpstr>PowerPoint 演示文稿</vt:lpstr>
      <vt:lpstr>PowerPoint 演示文稿</vt:lpstr>
      <vt:lpstr>PowerPoint 演示文稿</vt:lpstr>
      <vt:lpstr>Cell membranes, polarity and diffusion</vt:lpstr>
      <vt:lpstr>Facilitated diffusion</vt:lpstr>
      <vt:lpstr>Diffusion</vt:lpstr>
      <vt:lpstr>PowerPoint 演示文稿</vt:lpstr>
      <vt:lpstr>What is osmosis?</vt:lpstr>
      <vt:lpstr>What is osmosis?</vt:lpstr>
      <vt:lpstr>What is water potential?</vt:lpstr>
      <vt:lpstr>Water movement during osmosis</vt:lpstr>
      <vt:lpstr>PowerPoint 演示文稿</vt:lpstr>
      <vt:lpstr>Dilute vs concentrated</vt:lpstr>
      <vt:lpstr>PowerPoint 演示文稿</vt:lpstr>
      <vt:lpstr>Osmosis and cells</vt:lpstr>
      <vt:lpstr>Osmosis in plant cells</vt:lpstr>
      <vt:lpstr>Osmosis and plant cells</vt:lpstr>
      <vt:lpstr>plant cell in pure water </vt:lpstr>
      <vt:lpstr>plasmolysis</vt:lpstr>
      <vt:lpstr>Osmosis in animal cells</vt:lpstr>
      <vt:lpstr>Osmosis and animal cells</vt:lpstr>
      <vt:lpstr>Water potential of potatoes</vt:lpstr>
      <vt:lpstr>Osmosis: true or false?</vt:lpstr>
      <vt:lpstr>Direction of water movement</vt:lpstr>
      <vt:lpstr>PowerPoint 演示文稿</vt:lpstr>
      <vt:lpstr>What is active transport?</vt:lpstr>
      <vt:lpstr>Active transport</vt:lpstr>
      <vt:lpstr>Examples of active transport</vt:lpstr>
      <vt:lpstr>sodium-potassium pump</vt:lpstr>
      <vt:lpstr>What is bulk transport?</vt:lpstr>
      <vt:lpstr>Mechanisms of endocytosis</vt:lpstr>
      <vt:lpstr>Exocytosis</vt:lpstr>
      <vt:lpstr>PowerPoint 演示文稿</vt:lpstr>
      <vt:lpstr>Glossary</vt:lpstr>
      <vt:lpstr>What’s the keyword?</vt:lpstr>
      <vt:lpstr>Comparing methods of transport</vt:lpstr>
      <vt:lpstr>Multiple-choice quiz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Boardworks Ltd</dc:creator>
  <dc:subject>GCSE Additional Science - Biology (Spring 2007)</dc:subject>
  <cp:lastModifiedBy>predator</cp:lastModifiedBy>
  <cp:revision>791</cp:revision>
  <dcterms:created xsi:type="dcterms:W3CDTF">2003-09-13T07:39:00Z</dcterms:created>
  <dcterms:modified xsi:type="dcterms:W3CDTF">2023-11-20T00:32:57Z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616E139B9E8E471DA0540B518ECD2355_13</vt:lpwstr>
  </property>
  <property fmtid="{D5CDD505-2E9C-101B-9397-08002B2CF9AE}" pid="3" name="KSOProductBuildVer">
    <vt:lpwstr>2052-12.1.0.15374</vt:lpwstr>
  </property>
</Properties>
</file>